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3" r:id="rId3"/>
    <p:sldId id="257" r:id="rId4"/>
    <p:sldId id="259" r:id="rId5"/>
    <p:sldId id="264" r:id="rId6"/>
    <p:sldId id="258" r:id="rId7"/>
    <p:sldId id="260" r:id="rId8"/>
    <p:sldId id="261" r:id="rId9"/>
    <p:sldId id="266" r:id="rId10"/>
    <p:sldId id="267" r:id="rId11"/>
    <p:sldId id="268" r:id="rId12"/>
    <p:sldId id="278" r:id="rId13"/>
    <p:sldId id="269" r:id="rId14"/>
    <p:sldId id="273" r:id="rId15"/>
    <p:sldId id="270" r:id="rId16"/>
    <p:sldId id="271" r:id="rId17"/>
    <p:sldId id="272" r:id="rId18"/>
    <p:sldId id="274" r:id="rId19"/>
    <p:sldId id="265" r:id="rId20"/>
    <p:sldId id="283" r:id="rId21"/>
    <p:sldId id="281" r:id="rId22"/>
    <p:sldId id="276" r:id="rId23"/>
    <p:sldId id="275" r:id="rId24"/>
    <p:sldId id="277" r:id="rId25"/>
    <p:sldId id="280" r:id="rId26"/>
    <p:sldId id="28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e Tian" initials="JT" lastIdx="2" clrIdx="0">
    <p:extLst>
      <p:ext uri="{19B8F6BF-5375-455C-9EA6-DF929625EA0E}">
        <p15:presenceInfo xmlns:p15="http://schemas.microsoft.com/office/powerpoint/2012/main" userId="S::jie.tian@unicareer.com::6aff7d95-6449-47fe-ba16-b1f48767823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60"/>
    <p:restoredTop sz="94643"/>
  </p:normalViewPr>
  <p:slideViewPr>
    <p:cSldViewPr snapToGrid="0" snapToObjects="1">
      <p:cViewPr varScale="1">
        <p:scale>
          <a:sx n="127" d="100"/>
          <a:sy n="127" d="100"/>
        </p:scale>
        <p:origin x="3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816513-D829-B146-A3FD-F29023A0EA78}" type="doc">
      <dgm:prSet loTypeId="urn:microsoft.com/office/officeart/2005/8/layout/hList3" loCatId="" qsTypeId="urn:microsoft.com/office/officeart/2005/8/quickstyle/simple1" qsCatId="simple" csTypeId="urn:microsoft.com/office/officeart/2005/8/colors/accent1_2" csCatId="accent1" phldr="1"/>
      <dgm:spPr/>
      <dgm:t>
        <a:bodyPr/>
        <a:lstStyle/>
        <a:p>
          <a:endParaRPr lang="en-US"/>
        </a:p>
      </dgm:t>
    </dgm:pt>
    <dgm:pt modelId="{C4540258-533F-704B-8C78-D46B6B4333E7}">
      <dgm:prSet phldrT="[Text]"/>
      <dgm:spPr/>
      <dgm:t>
        <a:bodyPr/>
        <a:lstStyle/>
        <a:p>
          <a:r>
            <a:rPr lang="en-US" dirty="0"/>
            <a:t>BDD</a:t>
          </a:r>
        </a:p>
      </dgm:t>
    </dgm:pt>
    <dgm:pt modelId="{0D8091FD-CAFD-A94B-9DBA-66D40D24CBB2}" type="parTrans" cxnId="{8998B7A5-3EB3-FA4F-9908-EC19D599ADF9}">
      <dgm:prSet/>
      <dgm:spPr/>
      <dgm:t>
        <a:bodyPr/>
        <a:lstStyle/>
        <a:p>
          <a:endParaRPr lang="en-US"/>
        </a:p>
      </dgm:t>
    </dgm:pt>
    <dgm:pt modelId="{1B4C36A5-F087-364C-BC92-9E2D60B75532}" type="sibTrans" cxnId="{8998B7A5-3EB3-FA4F-9908-EC19D599ADF9}">
      <dgm:prSet/>
      <dgm:spPr/>
      <dgm:t>
        <a:bodyPr/>
        <a:lstStyle/>
        <a:p>
          <a:endParaRPr lang="en-US"/>
        </a:p>
      </dgm:t>
    </dgm:pt>
    <dgm:pt modelId="{6564B611-49D4-A64E-AB9C-746F335D188B}">
      <dgm:prSet phldrT="[Text]"/>
      <dgm:spPr/>
      <dgm:t>
        <a:bodyPr/>
        <a:lstStyle/>
        <a:p>
          <a:r>
            <a:rPr lang="en-US" dirty="0"/>
            <a:t>ATDD</a:t>
          </a:r>
        </a:p>
      </dgm:t>
    </dgm:pt>
    <dgm:pt modelId="{6D1AACB2-0DBF-2742-A918-6501BE1348E7}" type="parTrans" cxnId="{FCF92BA7-6600-C140-891B-A0AB166783BD}">
      <dgm:prSet/>
      <dgm:spPr/>
      <dgm:t>
        <a:bodyPr/>
        <a:lstStyle/>
        <a:p>
          <a:endParaRPr lang="en-US"/>
        </a:p>
      </dgm:t>
    </dgm:pt>
    <dgm:pt modelId="{30F708D5-4A89-0249-8F5B-39068C89895F}" type="sibTrans" cxnId="{FCF92BA7-6600-C140-891B-A0AB166783BD}">
      <dgm:prSet/>
      <dgm:spPr/>
      <dgm:t>
        <a:bodyPr/>
        <a:lstStyle/>
        <a:p>
          <a:endParaRPr lang="en-US"/>
        </a:p>
      </dgm:t>
    </dgm:pt>
    <dgm:pt modelId="{E12053C0-141C-774D-BC48-A75A693EDBD3}">
      <dgm:prSet phldrT="[Text]"/>
      <dgm:spPr/>
      <dgm:t>
        <a:bodyPr/>
        <a:lstStyle/>
        <a:p>
          <a:r>
            <a:rPr lang="en-US" dirty="0"/>
            <a:t>TDD</a:t>
          </a:r>
        </a:p>
      </dgm:t>
    </dgm:pt>
    <dgm:pt modelId="{1BCD297C-5FF7-2C49-A8BD-99165D02E11D}" type="parTrans" cxnId="{D5813985-A4BB-F24F-8FC6-58DA59F5C5EC}">
      <dgm:prSet/>
      <dgm:spPr/>
      <dgm:t>
        <a:bodyPr/>
        <a:lstStyle/>
        <a:p>
          <a:endParaRPr lang="en-US"/>
        </a:p>
      </dgm:t>
    </dgm:pt>
    <dgm:pt modelId="{8557F02A-6E82-CD42-BD58-0DAF47FDB609}" type="sibTrans" cxnId="{D5813985-A4BB-F24F-8FC6-58DA59F5C5EC}">
      <dgm:prSet/>
      <dgm:spPr/>
      <dgm:t>
        <a:bodyPr/>
        <a:lstStyle/>
        <a:p>
          <a:endParaRPr lang="en-US"/>
        </a:p>
      </dgm:t>
    </dgm:pt>
    <dgm:pt modelId="{2C451381-3CE3-D043-A2A1-001C390EB7AE}" type="pres">
      <dgm:prSet presAssocID="{0D816513-D829-B146-A3FD-F29023A0EA78}" presName="composite" presStyleCnt="0">
        <dgm:presLayoutVars>
          <dgm:chMax val="1"/>
          <dgm:dir/>
          <dgm:resizeHandles val="exact"/>
        </dgm:presLayoutVars>
      </dgm:prSet>
      <dgm:spPr/>
    </dgm:pt>
    <dgm:pt modelId="{C9561B49-1C8F-FD48-88B7-0F9A14F7CB58}" type="pres">
      <dgm:prSet presAssocID="{C4540258-533F-704B-8C78-D46B6B4333E7}" presName="roof" presStyleLbl="dkBgShp" presStyleIdx="0" presStyleCnt="2" custLinFactX="-100000" custLinFactY="-21532" custLinFactNeighborX="-101677" custLinFactNeighborY="-100000"/>
      <dgm:spPr/>
    </dgm:pt>
    <dgm:pt modelId="{2D1222CB-3951-494A-8369-6CAAA40930C9}" type="pres">
      <dgm:prSet presAssocID="{C4540258-533F-704B-8C78-D46B6B4333E7}" presName="pillars" presStyleCnt="0"/>
      <dgm:spPr/>
    </dgm:pt>
    <dgm:pt modelId="{7FFCD953-F4B1-EF49-B051-733994156195}" type="pres">
      <dgm:prSet presAssocID="{C4540258-533F-704B-8C78-D46B6B4333E7}" presName="pillar1" presStyleLbl="node1" presStyleIdx="0" presStyleCnt="2">
        <dgm:presLayoutVars>
          <dgm:bulletEnabled val="1"/>
        </dgm:presLayoutVars>
      </dgm:prSet>
      <dgm:spPr/>
    </dgm:pt>
    <dgm:pt modelId="{8AF78DFB-5A7C-6541-90EA-6276F8E84384}" type="pres">
      <dgm:prSet presAssocID="{E12053C0-141C-774D-BC48-A75A693EDBD3}" presName="pillarX" presStyleLbl="node1" presStyleIdx="1" presStyleCnt="2">
        <dgm:presLayoutVars>
          <dgm:bulletEnabled val="1"/>
        </dgm:presLayoutVars>
      </dgm:prSet>
      <dgm:spPr/>
    </dgm:pt>
    <dgm:pt modelId="{77C25322-B6F4-BC4C-92B2-B6EFCE5736A2}" type="pres">
      <dgm:prSet presAssocID="{C4540258-533F-704B-8C78-D46B6B4333E7}" presName="base" presStyleLbl="dkBgShp" presStyleIdx="1" presStyleCnt="2"/>
      <dgm:spPr/>
    </dgm:pt>
  </dgm:ptLst>
  <dgm:cxnLst>
    <dgm:cxn modelId="{26A12F0B-1E50-2540-9608-F53729B937BA}" type="presOf" srcId="{E12053C0-141C-774D-BC48-A75A693EDBD3}" destId="{8AF78DFB-5A7C-6541-90EA-6276F8E84384}" srcOrd="0" destOrd="0" presId="urn:microsoft.com/office/officeart/2005/8/layout/hList3"/>
    <dgm:cxn modelId="{D5813985-A4BB-F24F-8FC6-58DA59F5C5EC}" srcId="{C4540258-533F-704B-8C78-D46B6B4333E7}" destId="{E12053C0-141C-774D-BC48-A75A693EDBD3}" srcOrd="1" destOrd="0" parTransId="{1BCD297C-5FF7-2C49-A8BD-99165D02E11D}" sibTransId="{8557F02A-6E82-CD42-BD58-0DAF47FDB609}"/>
    <dgm:cxn modelId="{17AD8895-E673-E049-A9D1-9F6B042F65BC}" type="presOf" srcId="{0D816513-D829-B146-A3FD-F29023A0EA78}" destId="{2C451381-3CE3-D043-A2A1-001C390EB7AE}" srcOrd="0" destOrd="0" presId="urn:microsoft.com/office/officeart/2005/8/layout/hList3"/>
    <dgm:cxn modelId="{8998B7A5-3EB3-FA4F-9908-EC19D599ADF9}" srcId="{0D816513-D829-B146-A3FD-F29023A0EA78}" destId="{C4540258-533F-704B-8C78-D46B6B4333E7}" srcOrd="0" destOrd="0" parTransId="{0D8091FD-CAFD-A94B-9DBA-66D40D24CBB2}" sibTransId="{1B4C36A5-F087-364C-BC92-9E2D60B75532}"/>
    <dgm:cxn modelId="{FCF92BA7-6600-C140-891B-A0AB166783BD}" srcId="{C4540258-533F-704B-8C78-D46B6B4333E7}" destId="{6564B611-49D4-A64E-AB9C-746F335D188B}" srcOrd="0" destOrd="0" parTransId="{6D1AACB2-0DBF-2742-A918-6501BE1348E7}" sibTransId="{30F708D5-4A89-0249-8F5B-39068C89895F}"/>
    <dgm:cxn modelId="{E05848C7-7527-064E-81B9-DD7C99EBC6A0}" type="presOf" srcId="{6564B611-49D4-A64E-AB9C-746F335D188B}" destId="{7FFCD953-F4B1-EF49-B051-733994156195}" srcOrd="0" destOrd="0" presId="urn:microsoft.com/office/officeart/2005/8/layout/hList3"/>
    <dgm:cxn modelId="{8FA0D9E9-4572-B847-8027-05AB4D530296}" type="presOf" srcId="{C4540258-533F-704B-8C78-D46B6B4333E7}" destId="{C9561B49-1C8F-FD48-88B7-0F9A14F7CB58}" srcOrd="0" destOrd="0" presId="urn:microsoft.com/office/officeart/2005/8/layout/hList3"/>
    <dgm:cxn modelId="{0A78BAF9-A8FE-BB40-8B42-57DA6AD179C5}" type="presParOf" srcId="{2C451381-3CE3-D043-A2A1-001C390EB7AE}" destId="{C9561B49-1C8F-FD48-88B7-0F9A14F7CB58}" srcOrd="0" destOrd="0" presId="urn:microsoft.com/office/officeart/2005/8/layout/hList3"/>
    <dgm:cxn modelId="{90127335-92B7-684A-9762-DF20A79850EE}" type="presParOf" srcId="{2C451381-3CE3-D043-A2A1-001C390EB7AE}" destId="{2D1222CB-3951-494A-8369-6CAAA40930C9}" srcOrd="1" destOrd="0" presId="urn:microsoft.com/office/officeart/2005/8/layout/hList3"/>
    <dgm:cxn modelId="{5F78EDB2-C942-724B-AA8A-BF7A938BAF75}" type="presParOf" srcId="{2D1222CB-3951-494A-8369-6CAAA40930C9}" destId="{7FFCD953-F4B1-EF49-B051-733994156195}" srcOrd="0" destOrd="0" presId="urn:microsoft.com/office/officeart/2005/8/layout/hList3"/>
    <dgm:cxn modelId="{2EBB76F6-3F86-AB48-BB03-F001053B944C}" type="presParOf" srcId="{2D1222CB-3951-494A-8369-6CAAA40930C9}" destId="{8AF78DFB-5A7C-6541-90EA-6276F8E84384}" srcOrd="1" destOrd="0" presId="urn:microsoft.com/office/officeart/2005/8/layout/hList3"/>
    <dgm:cxn modelId="{CA65B520-E981-344C-A55B-36ABD4C5B78B}" type="presParOf" srcId="{2C451381-3CE3-D043-A2A1-001C390EB7AE}" destId="{77C25322-B6F4-BC4C-92B2-B6EFCE5736A2}"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FC0270-279D-4B48-BB45-DE87F5DCB5D5}"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966918FF-A853-3648-BF1A-3436D662E4CE}">
      <dgm:prSet phldrT="[Text]"/>
      <dgm:spPr/>
      <dgm:t>
        <a:bodyPr/>
        <a:lstStyle/>
        <a:p>
          <a:r>
            <a:rPr lang="en-US" dirty="0" err="1"/>
            <a:t>上下文</a:t>
          </a:r>
          <a:endParaRPr lang="en-US" dirty="0"/>
        </a:p>
      </dgm:t>
    </dgm:pt>
    <dgm:pt modelId="{94114504-258E-E844-8926-79A04648D97C}" type="parTrans" cxnId="{BACB16A5-D39F-5247-AABC-45D532CAA7BE}">
      <dgm:prSet/>
      <dgm:spPr/>
      <dgm:t>
        <a:bodyPr/>
        <a:lstStyle/>
        <a:p>
          <a:endParaRPr lang="en-US"/>
        </a:p>
      </dgm:t>
    </dgm:pt>
    <dgm:pt modelId="{302C1082-7DB1-6543-A59F-A22FB036DC18}" type="sibTrans" cxnId="{BACB16A5-D39F-5247-AABC-45D532CAA7BE}">
      <dgm:prSet/>
      <dgm:spPr/>
      <dgm:t>
        <a:bodyPr/>
        <a:lstStyle/>
        <a:p>
          <a:endParaRPr lang="en-US"/>
        </a:p>
      </dgm:t>
    </dgm:pt>
    <dgm:pt modelId="{31907F4B-E433-7641-8850-CB3C5EFFCB9A}">
      <dgm:prSet phldrT="[Text]"/>
      <dgm:spPr/>
      <dgm:t>
        <a:bodyPr/>
        <a:lstStyle/>
        <a:p>
          <a:r>
            <a:rPr lang="en-US" dirty="0" err="1"/>
            <a:t>领域</a:t>
          </a:r>
          <a:endParaRPr lang="en-US" dirty="0"/>
        </a:p>
      </dgm:t>
    </dgm:pt>
    <dgm:pt modelId="{339145CB-3512-6848-BD06-AF0C4AAF2E67}" type="parTrans" cxnId="{95CCD532-E512-CC49-B2DB-1F57FAF08FE6}">
      <dgm:prSet/>
      <dgm:spPr/>
      <dgm:t>
        <a:bodyPr/>
        <a:lstStyle/>
        <a:p>
          <a:endParaRPr lang="en-US"/>
        </a:p>
      </dgm:t>
    </dgm:pt>
    <dgm:pt modelId="{FCAD2F29-A6C6-9A42-8FEB-162BF2527F77}" type="sibTrans" cxnId="{95CCD532-E512-CC49-B2DB-1F57FAF08FE6}">
      <dgm:prSet/>
      <dgm:spPr/>
      <dgm:t>
        <a:bodyPr/>
        <a:lstStyle/>
        <a:p>
          <a:endParaRPr lang="en-US"/>
        </a:p>
      </dgm:t>
    </dgm:pt>
    <dgm:pt modelId="{C107067A-AFE4-8840-A2C4-07B0A4A6358E}">
      <dgm:prSet phldrT="[Text]"/>
      <dgm:spPr/>
      <dgm:t>
        <a:bodyPr/>
        <a:lstStyle/>
        <a:p>
          <a:r>
            <a:rPr lang="en-US" dirty="0" err="1"/>
            <a:t>模型</a:t>
          </a:r>
          <a:endParaRPr lang="en-US" dirty="0"/>
        </a:p>
      </dgm:t>
    </dgm:pt>
    <dgm:pt modelId="{8E992429-F2CE-EC4A-A3ED-0C3EC17BD3E7}" type="parTrans" cxnId="{797163F4-B7AC-DC4A-AE46-2D8E84CAA0A1}">
      <dgm:prSet/>
      <dgm:spPr/>
      <dgm:t>
        <a:bodyPr/>
        <a:lstStyle/>
        <a:p>
          <a:endParaRPr lang="en-US"/>
        </a:p>
      </dgm:t>
    </dgm:pt>
    <dgm:pt modelId="{D0D7408F-720A-824C-B2BD-1F3599E91993}" type="sibTrans" cxnId="{797163F4-B7AC-DC4A-AE46-2D8E84CAA0A1}">
      <dgm:prSet/>
      <dgm:spPr/>
      <dgm:t>
        <a:bodyPr/>
        <a:lstStyle/>
        <a:p>
          <a:endParaRPr lang="en-US"/>
        </a:p>
      </dgm:t>
    </dgm:pt>
    <dgm:pt modelId="{88979E41-C5C4-384E-86C0-19C90C8FA785}">
      <dgm:prSet phldrT="[Text]"/>
      <dgm:spPr/>
      <dgm:t>
        <a:bodyPr/>
        <a:lstStyle/>
        <a:p>
          <a:r>
            <a:rPr lang="en-US" dirty="0" err="1"/>
            <a:t>独特的领域语言</a:t>
          </a:r>
          <a:endParaRPr lang="en-US" dirty="0"/>
        </a:p>
      </dgm:t>
    </dgm:pt>
    <dgm:pt modelId="{EBDD77F6-804D-E24B-805C-A3A83146E7E3}" type="parTrans" cxnId="{BDFBF37B-543F-3C40-BD53-E9E9BD1F552C}">
      <dgm:prSet/>
      <dgm:spPr/>
      <dgm:t>
        <a:bodyPr/>
        <a:lstStyle/>
        <a:p>
          <a:endParaRPr lang="en-US"/>
        </a:p>
      </dgm:t>
    </dgm:pt>
    <dgm:pt modelId="{D10D9048-5266-3446-B4FF-361DAFE937E0}" type="sibTrans" cxnId="{BDFBF37B-543F-3C40-BD53-E9E9BD1F552C}">
      <dgm:prSet/>
      <dgm:spPr/>
      <dgm:t>
        <a:bodyPr/>
        <a:lstStyle/>
        <a:p>
          <a:endParaRPr lang="en-US"/>
        </a:p>
      </dgm:t>
    </dgm:pt>
    <dgm:pt modelId="{04259A4B-816E-224A-881A-0BF9C35FBFC8}" type="pres">
      <dgm:prSet presAssocID="{2DFC0270-279D-4B48-BB45-DE87F5DCB5D5}" presName="Name0" presStyleCnt="0">
        <dgm:presLayoutVars>
          <dgm:chMax val="7"/>
          <dgm:chPref val="7"/>
          <dgm:dir/>
        </dgm:presLayoutVars>
      </dgm:prSet>
      <dgm:spPr/>
    </dgm:pt>
    <dgm:pt modelId="{5A6EA66D-4637-A64F-A730-D49BE241B67F}" type="pres">
      <dgm:prSet presAssocID="{2DFC0270-279D-4B48-BB45-DE87F5DCB5D5}" presName="Name1" presStyleCnt="0"/>
      <dgm:spPr/>
    </dgm:pt>
    <dgm:pt modelId="{961291CF-1138-E24A-A29A-F9F498ABE0DB}" type="pres">
      <dgm:prSet presAssocID="{2DFC0270-279D-4B48-BB45-DE87F5DCB5D5}" presName="cycle" presStyleCnt="0"/>
      <dgm:spPr/>
    </dgm:pt>
    <dgm:pt modelId="{FF543D6E-5F72-6C4F-BAAF-825CA74B01A4}" type="pres">
      <dgm:prSet presAssocID="{2DFC0270-279D-4B48-BB45-DE87F5DCB5D5}" presName="srcNode" presStyleLbl="node1" presStyleIdx="0" presStyleCnt="4"/>
      <dgm:spPr/>
    </dgm:pt>
    <dgm:pt modelId="{E1B7A68D-7A1B-354A-BE57-1B1143AECCD1}" type="pres">
      <dgm:prSet presAssocID="{2DFC0270-279D-4B48-BB45-DE87F5DCB5D5}" presName="conn" presStyleLbl="parChTrans1D2" presStyleIdx="0" presStyleCnt="1"/>
      <dgm:spPr/>
    </dgm:pt>
    <dgm:pt modelId="{F8A604A1-0583-ED48-A77C-1E0487241393}" type="pres">
      <dgm:prSet presAssocID="{2DFC0270-279D-4B48-BB45-DE87F5DCB5D5}" presName="extraNode" presStyleLbl="node1" presStyleIdx="0" presStyleCnt="4"/>
      <dgm:spPr/>
    </dgm:pt>
    <dgm:pt modelId="{62C300AA-9457-3F47-8C03-18C012006845}" type="pres">
      <dgm:prSet presAssocID="{2DFC0270-279D-4B48-BB45-DE87F5DCB5D5}" presName="dstNode" presStyleLbl="node1" presStyleIdx="0" presStyleCnt="4"/>
      <dgm:spPr/>
    </dgm:pt>
    <dgm:pt modelId="{9674CD11-F4D3-FD4D-BE82-4FA22D399C6C}" type="pres">
      <dgm:prSet presAssocID="{966918FF-A853-3648-BF1A-3436D662E4CE}" presName="text_1" presStyleLbl="node1" presStyleIdx="0" presStyleCnt="4">
        <dgm:presLayoutVars>
          <dgm:bulletEnabled val="1"/>
        </dgm:presLayoutVars>
      </dgm:prSet>
      <dgm:spPr/>
    </dgm:pt>
    <dgm:pt modelId="{091CF9F5-9965-6E49-B47D-88D3C5385F68}" type="pres">
      <dgm:prSet presAssocID="{966918FF-A853-3648-BF1A-3436D662E4CE}" presName="accent_1" presStyleCnt="0"/>
      <dgm:spPr/>
    </dgm:pt>
    <dgm:pt modelId="{AAE8CF4A-4509-634F-AEFF-EA95DF3BC77E}" type="pres">
      <dgm:prSet presAssocID="{966918FF-A853-3648-BF1A-3436D662E4CE}" presName="accentRepeatNode" presStyleLbl="solidFgAcc1" presStyleIdx="0" presStyleCnt="4"/>
      <dgm:spPr/>
    </dgm:pt>
    <dgm:pt modelId="{A4AB8E74-EF83-0847-B51C-3CB4743118E3}" type="pres">
      <dgm:prSet presAssocID="{31907F4B-E433-7641-8850-CB3C5EFFCB9A}" presName="text_2" presStyleLbl="node1" presStyleIdx="1" presStyleCnt="4">
        <dgm:presLayoutVars>
          <dgm:bulletEnabled val="1"/>
        </dgm:presLayoutVars>
      </dgm:prSet>
      <dgm:spPr/>
    </dgm:pt>
    <dgm:pt modelId="{4D1FFAF7-9924-8D42-9543-6CD9A9ADAFCE}" type="pres">
      <dgm:prSet presAssocID="{31907F4B-E433-7641-8850-CB3C5EFFCB9A}" presName="accent_2" presStyleCnt="0"/>
      <dgm:spPr/>
    </dgm:pt>
    <dgm:pt modelId="{4978A2E8-E841-1041-AEF5-D8A401A11F62}" type="pres">
      <dgm:prSet presAssocID="{31907F4B-E433-7641-8850-CB3C5EFFCB9A}" presName="accentRepeatNode" presStyleLbl="solidFgAcc1" presStyleIdx="1" presStyleCnt="4"/>
      <dgm:spPr/>
    </dgm:pt>
    <dgm:pt modelId="{DB206C40-D5D7-684B-8A96-E5CEB7F4DB9B}" type="pres">
      <dgm:prSet presAssocID="{C107067A-AFE4-8840-A2C4-07B0A4A6358E}" presName="text_3" presStyleLbl="node1" presStyleIdx="2" presStyleCnt="4">
        <dgm:presLayoutVars>
          <dgm:bulletEnabled val="1"/>
        </dgm:presLayoutVars>
      </dgm:prSet>
      <dgm:spPr/>
    </dgm:pt>
    <dgm:pt modelId="{4BAE4B29-D7BE-5F47-9574-A4E9D3423879}" type="pres">
      <dgm:prSet presAssocID="{C107067A-AFE4-8840-A2C4-07B0A4A6358E}" presName="accent_3" presStyleCnt="0"/>
      <dgm:spPr/>
    </dgm:pt>
    <dgm:pt modelId="{41FCF3A4-AD2B-CF48-BEC2-B225E0E316C3}" type="pres">
      <dgm:prSet presAssocID="{C107067A-AFE4-8840-A2C4-07B0A4A6358E}" presName="accentRepeatNode" presStyleLbl="solidFgAcc1" presStyleIdx="2" presStyleCnt="4"/>
      <dgm:spPr/>
    </dgm:pt>
    <dgm:pt modelId="{5B2EA3F3-4903-484B-90AA-B8206061A280}" type="pres">
      <dgm:prSet presAssocID="{88979E41-C5C4-384E-86C0-19C90C8FA785}" presName="text_4" presStyleLbl="node1" presStyleIdx="3" presStyleCnt="4">
        <dgm:presLayoutVars>
          <dgm:bulletEnabled val="1"/>
        </dgm:presLayoutVars>
      </dgm:prSet>
      <dgm:spPr/>
    </dgm:pt>
    <dgm:pt modelId="{2B68D1B1-50C7-5145-B394-3292CA7F8EA9}" type="pres">
      <dgm:prSet presAssocID="{88979E41-C5C4-384E-86C0-19C90C8FA785}" presName="accent_4" presStyleCnt="0"/>
      <dgm:spPr/>
    </dgm:pt>
    <dgm:pt modelId="{85D9A5FB-DBA4-AE47-BF51-94118F521226}" type="pres">
      <dgm:prSet presAssocID="{88979E41-C5C4-384E-86C0-19C90C8FA785}" presName="accentRepeatNode" presStyleLbl="solidFgAcc1" presStyleIdx="3" presStyleCnt="4"/>
      <dgm:spPr/>
    </dgm:pt>
  </dgm:ptLst>
  <dgm:cxnLst>
    <dgm:cxn modelId="{95CCD532-E512-CC49-B2DB-1F57FAF08FE6}" srcId="{2DFC0270-279D-4B48-BB45-DE87F5DCB5D5}" destId="{31907F4B-E433-7641-8850-CB3C5EFFCB9A}" srcOrd="1" destOrd="0" parTransId="{339145CB-3512-6848-BD06-AF0C4AAF2E67}" sibTransId="{FCAD2F29-A6C6-9A42-8FEB-162BF2527F77}"/>
    <dgm:cxn modelId="{4660F73A-3564-0E4D-B882-6D7DF4360D4C}" type="presOf" srcId="{302C1082-7DB1-6543-A59F-A22FB036DC18}" destId="{E1B7A68D-7A1B-354A-BE57-1B1143AECCD1}" srcOrd="0" destOrd="0" presId="urn:microsoft.com/office/officeart/2008/layout/VerticalCurvedList"/>
    <dgm:cxn modelId="{3B803E4A-924A-7B48-BFC1-7A51F04466D0}" type="presOf" srcId="{31907F4B-E433-7641-8850-CB3C5EFFCB9A}" destId="{A4AB8E74-EF83-0847-B51C-3CB4743118E3}" srcOrd="0" destOrd="0" presId="urn:microsoft.com/office/officeart/2008/layout/VerticalCurvedList"/>
    <dgm:cxn modelId="{BDFBF37B-543F-3C40-BD53-E9E9BD1F552C}" srcId="{2DFC0270-279D-4B48-BB45-DE87F5DCB5D5}" destId="{88979E41-C5C4-384E-86C0-19C90C8FA785}" srcOrd="3" destOrd="0" parTransId="{EBDD77F6-804D-E24B-805C-A3A83146E7E3}" sibTransId="{D10D9048-5266-3446-B4FF-361DAFE937E0}"/>
    <dgm:cxn modelId="{FD7D3B7C-CDB2-1444-A0FC-9754E9072EE3}" type="presOf" srcId="{C107067A-AFE4-8840-A2C4-07B0A4A6358E}" destId="{DB206C40-D5D7-684B-8A96-E5CEB7F4DB9B}" srcOrd="0" destOrd="0" presId="urn:microsoft.com/office/officeart/2008/layout/VerticalCurvedList"/>
    <dgm:cxn modelId="{D61731A4-12C9-0F4D-8C31-6620B72D528D}" type="presOf" srcId="{2DFC0270-279D-4B48-BB45-DE87F5DCB5D5}" destId="{04259A4B-816E-224A-881A-0BF9C35FBFC8}" srcOrd="0" destOrd="0" presId="urn:microsoft.com/office/officeart/2008/layout/VerticalCurvedList"/>
    <dgm:cxn modelId="{BACB16A5-D39F-5247-AABC-45D532CAA7BE}" srcId="{2DFC0270-279D-4B48-BB45-DE87F5DCB5D5}" destId="{966918FF-A853-3648-BF1A-3436D662E4CE}" srcOrd="0" destOrd="0" parTransId="{94114504-258E-E844-8926-79A04648D97C}" sibTransId="{302C1082-7DB1-6543-A59F-A22FB036DC18}"/>
    <dgm:cxn modelId="{053E47D0-121E-C844-8808-36CB9AB548F4}" type="presOf" srcId="{966918FF-A853-3648-BF1A-3436D662E4CE}" destId="{9674CD11-F4D3-FD4D-BE82-4FA22D399C6C}" srcOrd="0" destOrd="0" presId="urn:microsoft.com/office/officeart/2008/layout/VerticalCurvedList"/>
    <dgm:cxn modelId="{797163F4-B7AC-DC4A-AE46-2D8E84CAA0A1}" srcId="{2DFC0270-279D-4B48-BB45-DE87F5DCB5D5}" destId="{C107067A-AFE4-8840-A2C4-07B0A4A6358E}" srcOrd="2" destOrd="0" parTransId="{8E992429-F2CE-EC4A-A3ED-0C3EC17BD3E7}" sibTransId="{D0D7408F-720A-824C-B2BD-1F3599E91993}"/>
    <dgm:cxn modelId="{3EAEBCF7-A3CF-404A-8E5B-811D6D472A84}" type="presOf" srcId="{88979E41-C5C4-384E-86C0-19C90C8FA785}" destId="{5B2EA3F3-4903-484B-90AA-B8206061A280}" srcOrd="0" destOrd="0" presId="urn:microsoft.com/office/officeart/2008/layout/VerticalCurvedList"/>
    <dgm:cxn modelId="{48C41C49-B3F2-C341-B86B-BCC3C01E7610}" type="presParOf" srcId="{04259A4B-816E-224A-881A-0BF9C35FBFC8}" destId="{5A6EA66D-4637-A64F-A730-D49BE241B67F}" srcOrd="0" destOrd="0" presId="urn:microsoft.com/office/officeart/2008/layout/VerticalCurvedList"/>
    <dgm:cxn modelId="{73659B20-B461-C745-8D78-3C4086605FB1}" type="presParOf" srcId="{5A6EA66D-4637-A64F-A730-D49BE241B67F}" destId="{961291CF-1138-E24A-A29A-F9F498ABE0DB}" srcOrd="0" destOrd="0" presId="urn:microsoft.com/office/officeart/2008/layout/VerticalCurvedList"/>
    <dgm:cxn modelId="{B408B52A-2BAD-0040-B04A-D206F66EA213}" type="presParOf" srcId="{961291CF-1138-E24A-A29A-F9F498ABE0DB}" destId="{FF543D6E-5F72-6C4F-BAAF-825CA74B01A4}" srcOrd="0" destOrd="0" presId="urn:microsoft.com/office/officeart/2008/layout/VerticalCurvedList"/>
    <dgm:cxn modelId="{2593AF96-6FE5-7A43-9D19-400128B94AF2}" type="presParOf" srcId="{961291CF-1138-E24A-A29A-F9F498ABE0DB}" destId="{E1B7A68D-7A1B-354A-BE57-1B1143AECCD1}" srcOrd="1" destOrd="0" presId="urn:microsoft.com/office/officeart/2008/layout/VerticalCurvedList"/>
    <dgm:cxn modelId="{AB725589-5B0C-544D-A00D-E9FD4A8CB22F}" type="presParOf" srcId="{961291CF-1138-E24A-A29A-F9F498ABE0DB}" destId="{F8A604A1-0583-ED48-A77C-1E0487241393}" srcOrd="2" destOrd="0" presId="urn:microsoft.com/office/officeart/2008/layout/VerticalCurvedList"/>
    <dgm:cxn modelId="{7353AA36-8E5E-024B-82B1-9B9926D61CC7}" type="presParOf" srcId="{961291CF-1138-E24A-A29A-F9F498ABE0DB}" destId="{62C300AA-9457-3F47-8C03-18C012006845}" srcOrd="3" destOrd="0" presId="urn:microsoft.com/office/officeart/2008/layout/VerticalCurvedList"/>
    <dgm:cxn modelId="{60DD4436-5459-2446-934D-C68CAB7D0DBC}" type="presParOf" srcId="{5A6EA66D-4637-A64F-A730-D49BE241B67F}" destId="{9674CD11-F4D3-FD4D-BE82-4FA22D399C6C}" srcOrd="1" destOrd="0" presId="urn:microsoft.com/office/officeart/2008/layout/VerticalCurvedList"/>
    <dgm:cxn modelId="{0D22826E-D3D7-4447-A9FD-74141E856917}" type="presParOf" srcId="{5A6EA66D-4637-A64F-A730-D49BE241B67F}" destId="{091CF9F5-9965-6E49-B47D-88D3C5385F68}" srcOrd="2" destOrd="0" presId="urn:microsoft.com/office/officeart/2008/layout/VerticalCurvedList"/>
    <dgm:cxn modelId="{079FAA0D-81F9-6F48-9D2D-2003E6578C57}" type="presParOf" srcId="{091CF9F5-9965-6E49-B47D-88D3C5385F68}" destId="{AAE8CF4A-4509-634F-AEFF-EA95DF3BC77E}" srcOrd="0" destOrd="0" presId="urn:microsoft.com/office/officeart/2008/layout/VerticalCurvedList"/>
    <dgm:cxn modelId="{B3D9DF7A-371F-624D-A98E-D95380C8C039}" type="presParOf" srcId="{5A6EA66D-4637-A64F-A730-D49BE241B67F}" destId="{A4AB8E74-EF83-0847-B51C-3CB4743118E3}" srcOrd="3" destOrd="0" presId="urn:microsoft.com/office/officeart/2008/layout/VerticalCurvedList"/>
    <dgm:cxn modelId="{93DF6C5C-D9F8-C142-86BA-4BA1F201BE9B}" type="presParOf" srcId="{5A6EA66D-4637-A64F-A730-D49BE241B67F}" destId="{4D1FFAF7-9924-8D42-9543-6CD9A9ADAFCE}" srcOrd="4" destOrd="0" presId="urn:microsoft.com/office/officeart/2008/layout/VerticalCurvedList"/>
    <dgm:cxn modelId="{D18086EC-14F7-7940-8D07-9184913DB1DF}" type="presParOf" srcId="{4D1FFAF7-9924-8D42-9543-6CD9A9ADAFCE}" destId="{4978A2E8-E841-1041-AEF5-D8A401A11F62}" srcOrd="0" destOrd="0" presId="urn:microsoft.com/office/officeart/2008/layout/VerticalCurvedList"/>
    <dgm:cxn modelId="{750CA5CF-B2CA-6E4C-98E0-B7DFF820F200}" type="presParOf" srcId="{5A6EA66D-4637-A64F-A730-D49BE241B67F}" destId="{DB206C40-D5D7-684B-8A96-E5CEB7F4DB9B}" srcOrd="5" destOrd="0" presId="urn:microsoft.com/office/officeart/2008/layout/VerticalCurvedList"/>
    <dgm:cxn modelId="{4E9F3F23-4400-8F4B-AE2D-89FC19B06F62}" type="presParOf" srcId="{5A6EA66D-4637-A64F-A730-D49BE241B67F}" destId="{4BAE4B29-D7BE-5F47-9574-A4E9D3423879}" srcOrd="6" destOrd="0" presId="urn:microsoft.com/office/officeart/2008/layout/VerticalCurvedList"/>
    <dgm:cxn modelId="{0B4135D5-1C39-5849-93B3-9348B46926D3}" type="presParOf" srcId="{4BAE4B29-D7BE-5F47-9574-A4E9D3423879}" destId="{41FCF3A4-AD2B-CF48-BEC2-B225E0E316C3}" srcOrd="0" destOrd="0" presId="urn:microsoft.com/office/officeart/2008/layout/VerticalCurvedList"/>
    <dgm:cxn modelId="{D8058B64-F1C7-314F-8CB6-383923AA78F8}" type="presParOf" srcId="{5A6EA66D-4637-A64F-A730-D49BE241B67F}" destId="{5B2EA3F3-4903-484B-90AA-B8206061A280}" srcOrd="7" destOrd="0" presId="urn:microsoft.com/office/officeart/2008/layout/VerticalCurvedList"/>
    <dgm:cxn modelId="{88D8ACE4-D915-3F45-9463-9B1606811007}" type="presParOf" srcId="{5A6EA66D-4637-A64F-A730-D49BE241B67F}" destId="{2B68D1B1-50C7-5145-B394-3292CA7F8EA9}" srcOrd="8" destOrd="0" presId="urn:microsoft.com/office/officeart/2008/layout/VerticalCurvedList"/>
    <dgm:cxn modelId="{CB41001B-1E72-874C-AC8E-D0D1A27F782A}" type="presParOf" srcId="{2B68D1B1-50C7-5145-B394-3292CA7F8EA9}" destId="{85D9A5FB-DBA4-AE47-BF51-94118F52122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561B49-1C8F-FD48-88B7-0F9A14F7CB58}">
      <dsp:nvSpPr>
        <dsp:cNvPr id="0" name=""/>
        <dsp:cNvSpPr/>
      </dsp:nvSpPr>
      <dsp:spPr>
        <a:xfrm>
          <a:off x="0" y="0"/>
          <a:ext cx="2905158" cy="718902"/>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BDD</a:t>
          </a:r>
        </a:p>
      </dsp:txBody>
      <dsp:txXfrm>
        <a:off x="0" y="0"/>
        <a:ext cx="2905158" cy="718902"/>
      </dsp:txXfrm>
    </dsp:sp>
    <dsp:sp modelId="{7FFCD953-F4B1-EF49-B051-733994156195}">
      <dsp:nvSpPr>
        <dsp:cNvPr id="0" name=""/>
        <dsp:cNvSpPr/>
      </dsp:nvSpPr>
      <dsp:spPr>
        <a:xfrm>
          <a:off x="0" y="718902"/>
          <a:ext cx="1452579" cy="1509696"/>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ATDD</a:t>
          </a:r>
        </a:p>
      </dsp:txBody>
      <dsp:txXfrm>
        <a:off x="0" y="718902"/>
        <a:ext cx="1452579" cy="1509696"/>
      </dsp:txXfrm>
    </dsp:sp>
    <dsp:sp modelId="{8AF78DFB-5A7C-6541-90EA-6276F8E84384}">
      <dsp:nvSpPr>
        <dsp:cNvPr id="0" name=""/>
        <dsp:cNvSpPr/>
      </dsp:nvSpPr>
      <dsp:spPr>
        <a:xfrm>
          <a:off x="1452579" y="718902"/>
          <a:ext cx="1452579" cy="1509696"/>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TDD</a:t>
          </a:r>
        </a:p>
      </dsp:txBody>
      <dsp:txXfrm>
        <a:off x="1452579" y="718902"/>
        <a:ext cx="1452579" cy="1509696"/>
      </dsp:txXfrm>
    </dsp:sp>
    <dsp:sp modelId="{77C25322-B6F4-BC4C-92B2-B6EFCE5736A2}">
      <dsp:nvSpPr>
        <dsp:cNvPr id="0" name=""/>
        <dsp:cNvSpPr/>
      </dsp:nvSpPr>
      <dsp:spPr>
        <a:xfrm>
          <a:off x="0" y="2228598"/>
          <a:ext cx="2905158" cy="167744"/>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7A68D-7A1B-354A-BE57-1B1143AECCD1}">
      <dsp:nvSpPr>
        <dsp:cNvPr id="0" name=""/>
        <dsp:cNvSpPr/>
      </dsp:nvSpPr>
      <dsp:spPr>
        <a:xfrm>
          <a:off x="-3844328" y="-203990"/>
          <a:ext cx="4581861" cy="4581861"/>
        </a:xfrm>
        <a:prstGeom prst="blockArc">
          <a:avLst>
            <a:gd name="adj1" fmla="val 18900000"/>
            <a:gd name="adj2" fmla="val 2700000"/>
            <a:gd name="adj3" fmla="val 471"/>
          </a:avLst>
        </a:pr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74CD11-F4D3-FD4D-BE82-4FA22D399C6C}">
      <dsp:nvSpPr>
        <dsp:cNvPr id="0" name=""/>
        <dsp:cNvSpPr/>
      </dsp:nvSpPr>
      <dsp:spPr>
        <a:xfrm>
          <a:off x="386541" y="647871"/>
          <a:ext cx="2289612" cy="523223"/>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5308"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err="1"/>
            <a:t>上下文</a:t>
          </a:r>
          <a:endParaRPr lang="en-US" sz="2000" kern="1200" dirty="0"/>
        </a:p>
      </dsp:txBody>
      <dsp:txXfrm>
        <a:off x="386541" y="647871"/>
        <a:ext cx="2289612" cy="523223"/>
      </dsp:txXfrm>
    </dsp:sp>
    <dsp:sp modelId="{AAE8CF4A-4509-634F-AEFF-EA95DF3BC77E}">
      <dsp:nvSpPr>
        <dsp:cNvPr id="0" name=""/>
        <dsp:cNvSpPr/>
      </dsp:nvSpPr>
      <dsp:spPr>
        <a:xfrm>
          <a:off x="59526" y="582468"/>
          <a:ext cx="654029" cy="654029"/>
        </a:xfrm>
        <a:prstGeom prst="ellipse">
          <a:avLst/>
        </a:prstGeom>
        <a:solidFill>
          <a:schemeClr val="l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AB8E74-EF83-0847-B51C-3CB4743118E3}">
      <dsp:nvSpPr>
        <dsp:cNvPr id="0" name=""/>
        <dsp:cNvSpPr/>
      </dsp:nvSpPr>
      <dsp:spPr>
        <a:xfrm>
          <a:off x="686517" y="1432842"/>
          <a:ext cx="1989636" cy="523223"/>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5308"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err="1"/>
            <a:t>领域</a:t>
          </a:r>
          <a:endParaRPr lang="en-US" sz="2000" kern="1200" dirty="0"/>
        </a:p>
      </dsp:txBody>
      <dsp:txXfrm>
        <a:off x="686517" y="1432842"/>
        <a:ext cx="1989636" cy="523223"/>
      </dsp:txXfrm>
    </dsp:sp>
    <dsp:sp modelId="{4978A2E8-E841-1041-AEF5-D8A401A11F62}">
      <dsp:nvSpPr>
        <dsp:cNvPr id="0" name=""/>
        <dsp:cNvSpPr/>
      </dsp:nvSpPr>
      <dsp:spPr>
        <a:xfrm>
          <a:off x="359502" y="1367439"/>
          <a:ext cx="654029" cy="654029"/>
        </a:xfrm>
        <a:prstGeom prst="ellipse">
          <a:avLst/>
        </a:prstGeom>
        <a:solidFill>
          <a:schemeClr val="l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206C40-D5D7-684B-8A96-E5CEB7F4DB9B}">
      <dsp:nvSpPr>
        <dsp:cNvPr id="0" name=""/>
        <dsp:cNvSpPr/>
      </dsp:nvSpPr>
      <dsp:spPr>
        <a:xfrm>
          <a:off x="686517" y="2217813"/>
          <a:ext cx="1989636" cy="523223"/>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5308"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err="1"/>
            <a:t>模型</a:t>
          </a:r>
          <a:endParaRPr lang="en-US" sz="2000" kern="1200" dirty="0"/>
        </a:p>
      </dsp:txBody>
      <dsp:txXfrm>
        <a:off x="686517" y="2217813"/>
        <a:ext cx="1989636" cy="523223"/>
      </dsp:txXfrm>
    </dsp:sp>
    <dsp:sp modelId="{41FCF3A4-AD2B-CF48-BEC2-B225E0E316C3}">
      <dsp:nvSpPr>
        <dsp:cNvPr id="0" name=""/>
        <dsp:cNvSpPr/>
      </dsp:nvSpPr>
      <dsp:spPr>
        <a:xfrm>
          <a:off x="359502" y="2152410"/>
          <a:ext cx="654029" cy="654029"/>
        </a:xfrm>
        <a:prstGeom prst="ellipse">
          <a:avLst/>
        </a:prstGeom>
        <a:solidFill>
          <a:schemeClr val="l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2EA3F3-4903-484B-90AA-B8206061A280}">
      <dsp:nvSpPr>
        <dsp:cNvPr id="0" name=""/>
        <dsp:cNvSpPr/>
      </dsp:nvSpPr>
      <dsp:spPr>
        <a:xfrm>
          <a:off x="386541" y="3002784"/>
          <a:ext cx="2289612" cy="523223"/>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5308"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err="1"/>
            <a:t>独特的领域语言</a:t>
          </a:r>
          <a:endParaRPr lang="en-US" sz="2000" kern="1200" dirty="0"/>
        </a:p>
      </dsp:txBody>
      <dsp:txXfrm>
        <a:off x="386541" y="3002784"/>
        <a:ext cx="2289612" cy="523223"/>
      </dsp:txXfrm>
    </dsp:sp>
    <dsp:sp modelId="{85D9A5FB-DBA4-AE47-BF51-94118F521226}">
      <dsp:nvSpPr>
        <dsp:cNvPr id="0" name=""/>
        <dsp:cNvSpPr/>
      </dsp:nvSpPr>
      <dsp:spPr>
        <a:xfrm>
          <a:off x="59526" y="2937381"/>
          <a:ext cx="654029" cy="654029"/>
        </a:xfrm>
        <a:prstGeom prst="ellipse">
          <a:avLst/>
        </a:prstGeom>
        <a:solidFill>
          <a:schemeClr val="l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1-14T11:50:44.22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5356 128,'-41'-21,"-1"-1,24 16,-13-5,9 6,-4 0,-6-3,15 7,-15-2,6-5,-9 6,-4-10,-7 11,-1-7,-4 7,5-7,0 7,-5-3,4 4,-16 0,3 0,-19 0,-1 0,30 0,-2 0,-7 0,-4 0,-6 0,-3 0,-6 0,-1 0,0 0,0 0,1 0,-2 0,-3 0,0 0,7 0,0 0,-1 0,-2 0,1 0,0 0,3 0,-1 0,-7 0,-1 0,5 0,1 0,6 0,3 0,13 0,3 0,-39 0,43 0,2 0,18 0,13 0,-2 0,3 0,-1 0,-8 0,-5 0,-13 0,-10 4,-1 5,-17 2,14 2,-4-3,15-6,19 7,-6-6,1 6,-9-6,-6 3,-18-7,8 12,-9-7,14 8,19-9,-1 2,17-3,1 4,-2-1,-4-3,-8 3,-10-6,-2 7,-10-7,4 11,-5-6,12 7,5-5,6 1,9 2,-3-3,-1 4,-2-8,-12 8,7-6,-4 6,7 0,11-4,-5 7,13-7,-2 3,-2 6,4-4,-15 13,0-9,-2 3,-7-3,2 9,8-12,-1 14,13-16,-1 7,4 0,1-3,3 7,-7-3,5 0,-4-2,9 1,-2 1,3 4,0-4,0 3,0-7,0 11,0-5,0-2,0-2,0-6,0 5,0-2,6 2,1-3,7 0,-3-3,16 4,-15-10,29 16,-18-15,16 11,-4-4,4-4,-12 0,10-1,-12-7,15 2,0 2,18-4,-4 3,23-4,-10 9,25-7,-17 12,11-13,-26 3,3-4,-11 0,1 0,-2 0,6 0,-8 0,8 0,-11 0,-1 4,1-3,-10 3,7 0,-12-3,13 11,-8-9,-6 5,3-5,-3 2,11 0,-1 3,10-7,-8 11,53-6,-33 7,-7-9,0-2,6 6,10-7,0 4,-10 3,10-1,-13 2,-6 0,11-4,-14 0,8 0,-11-5,-1 0,-9 0,13 0,-6 0,15 0,0 0,0 0,-5 0,-2 0,-6 0,33 0,-19 0,26 0,-15 0,-2 0,24 0,-17 0,11 0,-20 0,-2 0,-12 0,5 0,-10 0,16 0,-15 0,0 0,-5 0,11 0,-3 0,18 0,-10 0,0 0,5 0,-11 0,24-4,-13 2,16-10,-22 5,-7-2,-15 1,-2 4,-14-8,-5 4,-1-3,-6 1,6-9,-2-2,3-2,5-1,-4 8,13-13,-2 2,1-4,2-4,-17 9,8-8,-8 4,8 0,1 0,5-10,-6 15,0-9,0 10,-9 10,1-10,-10 9,-3 2,0-8,-3 6,-1 0,-7-2,3 5,-11-12,5 2,-11-8,11 10,-1 4,4 2,3 2,-3-3,0-7,0 5,-1-9,1 10,0 1,6 1,-18 3,12-1,-18 1,16 4,-9-1,10 1,-4-1,-6-3,4 2,0 1,7 4</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11/14/18</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11/14/18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11/14/18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11/14/18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11/14/18</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11/14/18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11/14/18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11/14/18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11/14/18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11/14/18</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11/14/18</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11/14/18</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hyperlink" Target="https://eggjs.org/zh-cn/core/unittest.html"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Test-driven_development" TargetMode="External"/><Relationship Id="rId2" Type="http://schemas.openxmlformats.org/officeDocument/2006/relationships/hyperlink" Target="https://insights.thoughtworks.cn/practical-test-pyramid/?from=groupmessage" TargetMode="External"/><Relationship Id="rId1" Type="http://schemas.openxmlformats.org/officeDocument/2006/relationships/slideLayout" Target="../slideLayouts/slideLayout10.xml"/><Relationship Id="rId5" Type="http://schemas.openxmlformats.org/officeDocument/2006/relationships/hyperlink" Target="https://growth.phodal.com/#%E6%B5%8B%E8%AF%95%E9%A9%B1%E5%8A%A8%E5%BC%80%E5%8F%91" TargetMode="External"/><Relationship Id="rId4" Type="http://schemas.openxmlformats.org/officeDocument/2006/relationships/hyperlink" Target="https://eggjs.org/zh-cn/core/unittest.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9059-D3A1-7D44-90E2-EA1864215E1E}"/>
              </a:ext>
            </a:extLst>
          </p:cNvPr>
          <p:cNvSpPr>
            <a:spLocks noGrp="1"/>
          </p:cNvSpPr>
          <p:nvPr>
            <p:ph type="ctrTitle"/>
          </p:nvPr>
        </p:nvSpPr>
        <p:spPr/>
        <p:txBody>
          <a:bodyPr/>
          <a:lstStyle/>
          <a:p>
            <a:r>
              <a:rPr lang="en-US" dirty="0"/>
              <a:t>TDD</a:t>
            </a:r>
          </a:p>
        </p:txBody>
      </p:sp>
      <p:sp>
        <p:nvSpPr>
          <p:cNvPr id="3" name="Subtitle 2">
            <a:extLst>
              <a:ext uri="{FF2B5EF4-FFF2-40B4-BE49-F238E27FC236}">
                <a16:creationId xmlns:a16="http://schemas.microsoft.com/office/drawing/2014/main" id="{3639E260-527C-134A-A771-0DE0D71EE920}"/>
              </a:ext>
            </a:extLst>
          </p:cNvPr>
          <p:cNvSpPr>
            <a:spLocks noGrp="1"/>
          </p:cNvSpPr>
          <p:nvPr>
            <p:ph type="subTitle" idx="1"/>
          </p:nvPr>
        </p:nvSpPr>
        <p:spPr/>
        <p:txBody>
          <a:bodyPr>
            <a:normAutofit lnSpcReduction="10000"/>
          </a:bodyPr>
          <a:lstStyle/>
          <a:p>
            <a:r>
              <a:rPr lang="en-US" altLang="zh-CN" dirty="0"/>
              <a:t>Test-driven development</a:t>
            </a:r>
          </a:p>
          <a:p>
            <a:r>
              <a:rPr lang="zh-CN" altLang="en-US" dirty="0"/>
              <a:t>测试驱动开发</a:t>
            </a:r>
            <a:endParaRPr lang="en-US" dirty="0"/>
          </a:p>
        </p:txBody>
      </p:sp>
    </p:spTree>
    <p:extLst>
      <p:ext uri="{BB962C8B-B14F-4D97-AF65-F5344CB8AC3E}">
        <p14:creationId xmlns:p14="http://schemas.microsoft.com/office/powerpoint/2010/main" val="3564689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6CFD0-2CDC-FA4E-B33F-628873E314DF}"/>
              </a:ext>
            </a:extLst>
          </p:cNvPr>
          <p:cNvSpPr>
            <a:spLocks noGrp="1"/>
          </p:cNvSpPr>
          <p:nvPr>
            <p:ph type="title"/>
          </p:nvPr>
        </p:nvSpPr>
        <p:spPr/>
        <p:txBody>
          <a:bodyPr/>
          <a:lstStyle/>
          <a:p>
            <a:r>
              <a:rPr lang="zh-CN" altLang="en-US" dirty="0"/>
              <a:t>将商业领域概念映射成软件构件</a:t>
            </a:r>
            <a:endParaRPr lang="en-US" dirty="0"/>
          </a:p>
        </p:txBody>
      </p:sp>
      <p:sp>
        <p:nvSpPr>
          <p:cNvPr id="3" name="Text Placeholder 2">
            <a:extLst>
              <a:ext uri="{FF2B5EF4-FFF2-40B4-BE49-F238E27FC236}">
                <a16:creationId xmlns:a16="http://schemas.microsoft.com/office/drawing/2014/main" id="{79370B16-F1BA-2B40-B16D-15A214747FA8}"/>
              </a:ext>
            </a:extLst>
          </p:cNvPr>
          <p:cNvSpPr>
            <a:spLocks noGrp="1"/>
          </p:cNvSpPr>
          <p:nvPr>
            <p:ph type="body" idx="1"/>
          </p:nvPr>
        </p:nvSpPr>
        <p:spPr/>
        <p:txBody>
          <a:bodyPr>
            <a:normAutofit fontScale="85000" lnSpcReduction="10000"/>
          </a:bodyPr>
          <a:lstStyle/>
          <a:p>
            <a:r>
              <a:rPr lang="zh-CN" altLang="en-US" dirty="0"/>
              <a:t>为了创建好的软件，你必须理解这个软件是来干什么的。除非你很好地理解银行的业务，否则你不可能创建一个银行软件系统。所以我们说这个人必须理解银行领域。</a:t>
            </a:r>
            <a:endParaRPr lang="en-US" dirty="0"/>
          </a:p>
        </p:txBody>
      </p:sp>
      <p:graphicFrame>
        <p:nvGraphicFramePr>
          <p:cNvPr id="4" name="Diagram 3">
            <a:extLst>
              <a:ext uri="{FF2B5EF4-FFF2-40B4-BE49-F238E27FC236}">
                <a16:creationId xmlns:a16="http://schemas.microsoft.com/office/drawing/2014/main" id="{BF2B7466-3C1D-9045-99B7-D1212565729B}"/>
              </a:ext>
            </a:extLst>
          </p:cNvPr>
          <p:cNvGraphicFramePr/>
          <p:nvPr>
            <p:extLst>
              <p:ext uri="{D42A27DB-BD31-4B8C-83A1-F6EECF244321}">
                <p14:modId xmlns:p14="http://schemas.microsoft.com/office/powerpoint/2010/main" val="2582904574"/>
              </p:ext>
            </p:extLst>
          </p:nvPr>
        </p:nvGraphicFramePr>
        <p:xfrm>
          <a:off x="404167" y="0"/>
          <a:ext cx="2720870" cy="4173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1239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64355-AB82-F940-ADC9-4C6E793F280D}"/>
              </a:ext>
            </a:extLst>
          </p:cNvPr>
          <p:cNvPicPr>
            <a:picLocks noChangeAspect="1"/>
          </p:cNvPicPr>
          <p:nvPr/>
        </p:nvPicPr>
        <p:blipFill rotWithShape="1">
          <a:blip r:embed="rId2">
            <a:duotone>
              <a:prstClr val="black"/>
              <a:prstClr val="white"/>
            </a:duotone>
            <a:extLst/>
          </a:blip>
          <a:srcRect l="6314"/>
          <a:stretch/>
        </p:blipFill>
        <p:spPr>
          <a:xfrm>
            <a:off x="20" y="-1"/>
            <a:ext cx="12191980" cy="6864691"/>
          </a:xfrm>
          <a:prstGeom prst="rect">
            <a:avLst/>
          </a:prstGeom>
        </p:spPr>
      </p:pic>
      <p:sp>
        <p:nvSpPr>
          <p:cNvPr id="14" name="Rectangle 8">
            <a:extLst>
              <a:ext uri="{FF2B5EF4-FFF2-40B4-BE49-F238E27FC236}">
                <a16:creationId xmlns:a16="http://schemas.microsoft.com/office/drawing/2014/main" id="{D401C722-FEAC-4621-B17A-79994833D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0" cy="6858000"/>
          </a:xfrm>
          <a:prstGeom prst="rect">
            <a:avLst/>
          </a:prstGeom>
          <a:solidFill>
            <a:schemeClr val="bg2">
              <a:alpha val="90000"/>
            </a:schemeClr>
          </a:solidFill>
          <a:ln w="0">
            <a:noFill/>
            <a:prstDash val="solid"/>
            <a:round/>
            <a:headEnd/>
            <a:tailEnd/>
          </a:ln>
        </p:spPr>
        <p:txBody>
          <a:bodyPr rtlCol="0" anchor="ctr"/>
          <a:lstStyle/>
          <a:p>
            <a:pPr algn="ctr"/>
            <a:endParaRPr lang="en-US"/>
          </a:p>
        </p:txBody>
      </p:sp>
      <p:sp>
        <p:nvSpPr>
          <p:cNvPr id="2" name="Title 1">
            <a:extLst>
              <a:ext uri="{FF2B5EF4-FFF2-40B4-BE49-F238E27FC236}">
                <a16:creationId xmlns:a16="http://schemas.microsoft.com/office/drawing/2014/main" id="{98A98462-4997-8B48-9A8D-92333CF8A3B6}"/>
              </a:ext>
            </a:extLst>
          </p:cNvPr>
          <p:cNvSpPr>
            <a:spLocks noGrp="1"/>
          </p:cNvSpPr>
          <p:nvPr>
            <p:ph type="title"/>
          </p:nvPr>
        </p:nvSpPr>
        <p:spPr>
          <a:xfrm>
            <a:off x="1251678" y="382385"/>
            <a:ext cx="10178322" cy="1492132"/>
          </a:xfrm>
        </p:spPr>
        <p:txBody>
          <a:bodyPr>
            <a:normAutofit/>
          </a:bodyPr>
          <a:lstStyle/>
          <a:p>
            <a:r>
              <a:rPr lang="zh-CN" altLang="en-US"/>
              <a:t>关于测试</a:t>
            </a:r>
            <a:endParaRPr lang="en-US" dirty="0"/>
          </a:p>
        </p:txBody>
      </p:sp>
      <p:sp>
        <p:nvSpPr>
          <p:cNvPr id="15" name="Freeform 6">
            <a:extLst>
              <a:ext uri="{FF2B5EF4-FFF2-40B4-BE49-F238E27FC236}">
                <a16:creationId xmlns:a16="http://schemas.microsoft.com/office/drawing/2014/main" id="{647662AD-9F43-4466-AEA0-724FD3D17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3" name="Content Placeholder 2">
            <a:extLst>
              <a:ext uri="{FF2B5EF4-FFF2-40B4-BE49-F238E27FC236}">
                <a16:creationId xmlns:a16="http://schemas.microsoft.com/office/drawing/2014/main" id="{6BEF6373-629C-4B41-A521-53A884B66EF0}"/>
              </a:ext>
            </a:extLst>
          </p:cNvPr>
          <p:cNvSpPr>
            <a:spLocks noGrp="1"/>
          </p:cNvSpPr>
          <p:nvPr>
            <p:ph idx="1"/>
          </p:nvPr>
        </p:nvSpPr>
        <p:spPr>
          <a:xfrm>
            <a:off x="1251678" y="2286001"/>
            <a:ext cx="10178322" cy="3593591"/>
          </a:xfrm>
        </p:spPr>
        <p:txBody>
          <a:bodyPr>
            <a:normAutofit/>
          </a:bodyPr>
          <a:lstStyle/>
          <a:p>
            <a:pPr>
              <a:lnSpc>
                <a:spcPct val="100000"/>
              </a:lnSpc>
            </a:pPr>
            <a:r>
              <a:rPr lang="en-US" sz="1700" dirty="0">
                <a:solidFill>
                  <a:schemeClr val="tx2"/>
                </a:solidFill>
              </a:rPr>
              <a:t>Web</a:t>
            </a:r>
            <a:r>
              <a:rPr lang="zh-CN" altLang="en-US" sz="1700" dirty="0">
                <a:solidFill>
                  <a:schemeClr val="tx2"/>
                </a:solidFill>
              </a:rPr>
              <a:t> 应用开发中第一条也是最重要的一条准则 </a:t>
            </a:r>
            <a:r>
              <a:rPr lang="en-US" altLang="zh-CN" sz="1700" dirty="0">
                <a:solidFill>
                  <a:schemeClr val="tx2"/>
                </a:solidFill>
              </a:rPr>
              <a:t>——</a:t>
            </a:r>
            <a:r>
              <a:rPr lang="zh-CN" altLang="en-US" sz="1700" dirty="0">
                <a:solidFill>
                  <a:schemeClr val="tx2"/>
                </a:solidFill>
              </a:rPr>
              <a:t> 测试必须贯穿全局，无论在开发之前、开发之中，还是开发完成之后。</a:t>
            </a:r>
            <a:endParaRPr lang="en-US" altLang="zh-CN" sz="1700" dirty="0">
              <a:solidFill>
                <a:schemeClr val="tx2"/>
              </a:solidFill>
            </a:endParaRPr>
          </a:p>
          <a:p>
            <a:pPr>
              <a:lnSpc>
                <a:spcPct val="100000"/>
              </a:lnSpc>
            </a:pPr>
            <a:r>
              <a:rPr lang="zh-CN" altLang="en-US" sz="1700" dirty="0">
                <a:solidFill>
                  <a:schemeClr val="tx2"/>
                </a:solidFill>
              </a:rPr>
              <a:t>好的框架都很好地集成了测试模块。</a:t>
            </a:r>
            <a:endParaRPr lang="en-US" altLang="zh-CN" sz="1700" dirty="0">
              <a:solidFill>
                <a:schemeClr val="tx2"/>
              </a:solidFill>
            </a:endParaRPr>
          </a:p>
          <a:p>
            <a:pPr>
              <a:lnSpc>
                <a:spcPct val="100000"/>
              </a:lnSpc>
            </a:pPr>
            <a:r>
              <a:rPr lang="zh-CN" altLang="en-US" sz="1700" dirty="0">
                <a:solidFill>
                  <a:schemeClr val="tx2"/>
                </a:solidFill>
              </a:rPr>
              <a:t>有许多关于 </a:t>
            </a:r>
            <a:r>
              <a:rPr lang="en-US" altLang="zh-CN" sz="1700" dirty="0">
                <a:solidFill>
                  <a:schemeClr val="tx2"/>
                </a:solidFill>
              </a:rPr>
              <a:t>TDD</a:t>
            </a:r>
            <a:r>
              <a:rPr lang="zh-CN" altLang="en-US" sz="1700" dirty="0">
                <a:solidFill>
                  <a:schemeClr val="tx2"/>
                </a:solidFill>
              </a:rPr>
              <a:t> 可以彻底消灭所有 </a:t>
            </a:r>
            <a:r>
              <a:rPr lang="en-US" altLang="zh-CN" sz="1700" dirty="0">
                <a:solidFill>
                  <a:schemeClr val="tx2"/>
                </a:solidFill>
              </a:rPr>
              <a:t>Bug</a:t>
            </a:r>
            <a:r>
              <a:rPr lang="zh-CN" altLang="en-US" sz="1700" dirty="0">
                <a:solidFill>
                  <a:schemeClr val="tx2"/>
                </a:solidFill>
              </a:rPr>
              <a:t> 的说法。但在实践中对于大型的包含了大量复杂集成的项目而言，单元测试永远不可能找出所有的潜在 </a:t>
            </a:r>
            <a:r>
              <a:rPr lang="en-US" altLang="zh-CN" sz="1700" dirty="0">
                <a:solidFill>
                  <a:schemeClr val="tx2"/>
                </a:solidFill>
              </a:rPr>
              <a:t>bug</a:t>
            </a:r>
            <a:r>
              <a:rPr lang="zh-CN" altLang="en-US" sz="1700" dirty="0">
                <a:solidFill>
                  <a:schemeClr val="tx2"/>
                </a:solidFill>
              </a:rPr>
              <a:t> 和错误。所以我们不仅需要单元测试，还得依靠集成测试（</a:t>
            </a:r>
            <a:r>
              <a:rPr lang="en-US" altLang="zh-CN" sz="1700" dirty="0">
                <a:solidFill>
                  <a:schemeClr val="tx2"/>
                </a:solidFill>
              </a:rPr>
              <a:t>integration test</a:t>
            </a:r>
            <a:r>
              <a:rPr lang="zh-CN" altLang="en-US" sz="1700" dirty="0">
                <a:solidFill>
                  <a:schemeClr val="tx2"/>
                </a:solidFill>
              </a:rPr>
              <a:t>）以及场景测试（</a:t>
            </a:r>
            <a:r>
              <a:rPr lang="en-US" altLang="zh-CN" sz="1700" dirty="0">
                <a:solidFill>
                  <a:schemeClr val="tx2"/>
                </a:solidFill>
              </a:rPr>
              <a:t>scenario test</a:t>
            </a:r>
            <a:r>
              <a:rPr lang="zh-CN" altLang="en-US" sz="1700" dirty="0">
                <a:solidFill>
                  <a:schemeClr val="tx2"/>
                </a:solidFill>
              </a:rPr>
              <a:t>）来确保应用的正确性。</a:t>
            </a:r>
            <a:endParaRPr lang="en-US" altLang="zh-CN" sz="1700" dirty="0">
              <a:solidFill>
                <a:schemeClr val="tx2"/>
              </a:solidFill>
            </a:endParaRPr>
          </a:p>
          <a:p>
            <a:pPr>
              <a:lnSpc>
                <a:spcPct val="100000"/>
              </a:lnSpc>
            </a:pPr>
            <a:r>
              <a:rPr lang="zh-CN" altLang="en-US" sz="1700" dirty="0">
                <a:solidFill>
                  <a:schemeClr val="tx2"/>
                </a:solidFill>
              </a:rPr>
              <a:t>测试中的黄金分割比：</a:t>
            </a:r>
            <a:endParaRPr lang="en-US" altLang="zh-CN" sz="1700" dirty="0">
              <a:solidFill>
                <a:schemeClr val="tx2"/>
              </a:solidFill>
            </a:endParaRPr>
          </a:p>
          <a:p>
            <a:pPr lvl="1">
              <a:lnSpc>
                <a:spcPct val="100000"/>
              </a:lnSpc>
            </a:pPr>
            <a:r>
              <a:rPr lang="zh-CN" altLang="en-US" sz="1700" dirty="0">
                <a:solidFill>
                  <a:schemeClr val="tx2"/>
                </a:solidFill>
              </a:rPr>
              <a:t>单元测试 </a:t>
            </a:r>
            <a:r>
              <a:rPr lang="en-US" altLang="zh-CN" sz="1700" dirty="0">
                <a:solidFill>
                  <a:schemeClr val="tx2"/>
                </a:solidFill>
              </a:rPr>
              <a:t>70%</a:t>
            </a:r>
          </a:p>
          <a:p>
            <a:pPr lvl="1">
              <a:lnSpc>
                <a:spcPct val="100000"/>
              </a:lnSpc>
            </a:pPr>
            <a:r>
              <a:rPr lang="zh-CN" altLang="en-US" sz="1700" dirty="0">
                <a:solidFill>
                  <a:schemeClr val="tx2"/>
                </a:solidFill>
              </a:rPr>
              <a:t>集成测试 </a:t>
            </a:r>
            <a:r>
              <a:rPr lang="en-US" altLang="zh-CN" sz="1700" dirty="0">
                <a:solidFill>
                  <a:schemeClr val="tx2"/>
                </a:solidFill>
              </a:rPr>
              <a:t>20%</a:t>
            </a:r>
          </a:p>
          <a:p>
            <a:pPr lvl="1">
              <a:lnSpc>
                <a:spcPct val="100000"/>
              </a:lnSpc>
            </a:pPr>
            <a:r>
              <a:rPr lang="zh-CN" altLang="en-US" sz="1700" dirty="0">
                <a:solidFill>
                  <a:schemeClr val="tx2"/>
                </a:solidFill>
              </a:rPr>
              <a:t>端对端场景测试 </a:t>
            </a:r>
            <a:r>
              <a:rPr lang="en-US" altLang="zh-CN" sz="1700" dirty="0">
                <a:solidFill>
                  <a:schemeClr val="tx2"/>
                </a:solidFill>
              </a:rPr>
              <a:t>10%</a:t>
            </a:r>
            <a:endParaRPr lang="en-US" sz="1700" dirty="0">
              <a:solidFill>
                <a:schemeClr val="tx2"/>
              </a:solidFill>
            </a:endParaRPr>
          </a:p>
        </p:txBody>
      </p:sp>
      <p:sp>
        <p:nvSpPr>
          <p:cNvPr id="13" name="Rectangle 12">
            <a:extLst>
              <a:ext uri="{FF2B5EF4-FFF2-40B4-BE49-F238E27FC236}">
                <a16:creationId xmlns:a16="http://schemas.microsoft.com/office/drawing/2014/main" id="{8B67160A-A8CE-4023-A0B7-76D62B842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9135CC7A-A081-2748-94F9-DF237296ECF5}"/>
                  </a:ext>
                </a:extLst>
              </p14:cNvPr>
              <p14:cNvContentPartPr/>
              <p14:nvPr/>
            </p14:nvContentPartPr>
            <p14:xfrm>
              <a:off x="1649801" y="4395608"/>
              <a:ext cx="2072880" cy="462240"/>
            </p14:xfrm>
          </p:contentPart>
        </mc:Choice>
        <mc:Fallback>
          <p:pic>
            <p:nvPicPr>
              <p:cNvPr id="6" name="Ink 5">
                <a:extLst>
                  <a:ext uri="{FF2B5EF4-FFF2-40B4-BE49-F238E27FC236}">
                    <a16:creationId xmlns:a16="http://schemas.microsoft.com/office/drawing/2014/main" id="{9135CC7A-A081-2748-94F9-DF237296ECF5}"/>
                  </a:ext>
                </a:extLst>
              </p:cNvPr>
              <p:cNvPicPr/>
              <p:nvPr/>
            </p:nvPicPr>
            <p:blipFill>
              <a:blip r:embed="rId4"/>
              <a:stretch>
                <a:fillRect/>
              </a:stretch>
            </p:blipFill>
            <p:spPr>
              <a:xfrm>
                <a:off x="1596161" y="4287968"/>
                <a:ext cx="2180520" cy="677880"/>
              </a:xfrm>
              <a:prstGeom prst="rect">
                <a:avLst/>
              </a:prstGeom>
            </p:spPr>
          </p:pic>
        </mc:Fallback>
      </mc:AlternateContent>
      <p:sp>
        <p:nvSpPr>
          <p:cNvPr id="7" name="TextBox 6">
            <a:extLst>
              <a:ext uri="{FF2B5EF4-FFF2-40B4-BE49-F238E27FC236}">
                <a16:creationId xmlns:a16="http://schemas.microsoft.com/office/drawing/2014/main" id="{250658C4-2D63-AF45-AF5F-2B6E67832504}"/>
              </a:ext>
            </a:extLst>
          </p:cNvPr>
          <p:cNvSpPr txBox="1"/>
          <p:nvPr/>
        </p:nvSpPr>
        <p:spPr>
          <a:xfrm>
            <a:off x="6645745" y="4442062"/>
            <a:ext cx="3647152" cy="369332"/>
          </a:xfrm>
          <a:prstGeom prst="rect">
            <a:avLst/>
          </a:prstGeom>
          <a:noFill/>
        </p:spPr>
        <p:txBody>
          <a:bodyPr wrap="none" rtlCol="0">
            <a:spAutoFit/>
          </a:bodyPr>
          <a:lstStyle/>
          <a:p>
            <a:r>
              <a:rPr lang="zh-CN" altLang="en-US" dirty="0"/>
              <a:t>单元测试是测试金字塔中的基石！</a:t>
            </a:r>
            <a:endParaRPr lang="en-US" dirty="0"/>
          </a:p>
        </p:txBody>
      </p:sp>
    </p:spTree>
    <p:extLst>
      <p:ext uri="{BB962C8B-B14F-4D97-AF65-F5344CB8AC3E}">
        <p14:creationId xmlns:p14="http://schemas.microsoft.com/office/powerpoint/2010/main" val="3054772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32FC0215-3016-4243-8FD5-03C5374F5501}"/>
              </a:ext>
            </a:extLst>
          </p:cNvPr>
          <p:cNvSpPr>
            <a:spLocks noGrp="1"/>
          </p:cNvSpPr>
          <p:nvPr>
            <p:ph type="title"/>
          </p:nvPr>
        </p:nvSpPr>
        <p:spPr>
          <a:xfrm>
            <a:off x="8339328" y="457200"/>
            <a:ext cx="3090672" cy="1197864"/>
          </a:xfrm>
        </p:spPr>
        <p:txBody>
          <a:bodyPr anchor="b">
            <a:normAutofit/>
          </a:bodyPr>
          <a:lstStyle/>
          <a:p>
            <a:r>
              <a:rPr lang="zh-CN" altLang="en-US" sz="1900">
                <a:solidFill>
                  <a:schemeClr val="accent1"/>
                </a:solidFill>
              </a:rPr>
              <a:t>它们怎么说？</a:t>
            </a:r>
            <a:endParaRPr lang="en-US" sz="1900">
              <a:solidFill>
                <a:schemeClr val="accent1"/>
              </a:solidFill>
            </a:endParaRPr>
          </a:p>
        </p:txBody>
      </p:sp>
      <p:pic>
        <p:nvPicPr>
          <p:cNvPr id="5" name="Picture 4">
            <a:extLst>
              <a:ext uri="{FF2B5EF4-FFF2-40B4-BE49-F238E27FC236}">
                <a16:creationId xmlns:a16="http://schemas.microsoft.com/office/drawing/2014/main" id="{48AC1A59-0FD4-C741-AA02-3EFEF9E51330}"/>
              </a:ext>
            </a:extLst>
          </p:cNvPr>
          <p:cNvPicPr>
            <a:picLocks noChangeAspect="1"/>
          </p:cNvPicPr>
          <p:nvPr/>
        </p:nvPicPr>
        <p:blipFill>
          <a:blip r:embed="rId2"/>
          <a:stretch>
            <a:fillRect/>
          </a:stretch>
        </p:blipFill>
        <p:spPr>
          <a:xfrm>
            <a:off x="289574" y="553792"/>
            <a:ext cx="7128657" cy="5346493"/>
          </a:xfrm>
          <a:prstGeom prst="rect">
            <a:avLst/>
          </a:prstGeom>
        </p:spPr>
      </p:pic>
      <p:sp>
        <p:nvSpPr>
          <p:cNvPr id="3" name="Content Placeholder 2">
            <a:extLst>
              <a:ext uri="{FF2B5EF4-FFF2-40B4-BE49-F238E27FC236}">
                <a16:creationId xmlns:a16="http://schemas.microsoft.com/office/drawing/2014/main" id="{A5374F82-7B87-E741-8892-2B90AED2C3E3}"/>
              </a:ext>
            </a:extLst>
          </p:cNvPr>
          <p:cNvSpPr>
            <a:spLocks noGrp="1"/>
          </p:cNvSpPr>
          <p:nvPr>
            <p:ph idx="1"/>
          </p:nvPr>
        </p:nvSpPr>
        <p:spPr>
          <a:xfrm>
            <a:off x="8339328" y="1655065"/>
            <a:ext cx="3090672" cy="4224528"/>
          </a:xfrm>
        </p:spPr>
        <p:txBody>
          <a:bodyPr>
            <a:normAutofit/>
          </a:bodyPr>
          <a:lstStyle/>
          <a:p>
            <a:r>
              <a:rPr lang="en-US" sz="1600">
                <a:solidFill>
                  <a:schemeClr val="bg1"/>
                </a:solidFill>
              </a:rPr>
              <a:t>Egg:  </a:t>
            </a:r>
            <a:r>
              <a:rPr lang="en-US" sz="1600">
                <a:solidFill>
                  <a:schemeClr val="bg1"/>
                </a:solidFill>
                <a:hlinkClick r:id="rId3"/>
              </a:rPr>
              <a:t>https://eggjs.org/zh-cn/core/unittest.html</a:t>
            </a:r>
            <a:endParaRPr lang="en-US" sz="1600">
              <a:solidFill>
                <a:schemeClr val="bg1"/>
              </a:solidFill>
            </a:endParaRPr>
          </a:p>
          <a:p>
            <a:pPr lvl="1"/>
            <a:endParaRPr lang="en-US" sz="1600">
              <a:solidFill>
                <a:schemeClr val="bg1"/>
              </a:solidFill>
            </a:endParaRPr>
          </a:p>
        </p:txBody>
      </p:sp>
    </p:spTree>
    <p:extLst>
      <p:ext uri="{BB962C8B-B14F-4D97-AF65-F5344CB8AC3E}">
        <p14:creationId xmlns:p14="http://schemas.microsoft.com/office/powerpoint/2010/main" val="3628719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6FDC-2CB9-B64C-A64F-9E08B06FA98F}"/>
              </a:ext>
            </a:extLst>
          </p:cNvPr>
          <p:cNvSpPr>
            <a:spLocks noGrp="1"/>
          </p:cNvSpPr>
          <p:nvPr>
            <p:ph type="title"/>
          </p:nvPr>
        </p:nvSpPr>
        <p:spPr>
          <a:xfrm>
            <a:off x="5195727" y="382385"/>
            <a:ext cx="6335338" cy="1492132"/>
          </a:xfrm>
        </p:spPr>
        <p:txBody>
          <a:bodyPr>
            <a:normAutofit/>
          </a:bodyPr>
          <a:lstStyle/>
          <a:p>
            <a:r>
              <a:rPr lang="zh-CN" altLang="en-US"/>
              <a:t>单元测试</a:t>
            </a:r>
            <a:endParaRPr lang="en-US" dirty="0"/>
          </a:p>
        </p:txBody>
      </p:sp>
      <p:pic>
        <p:nvPicPr>
          <p:cNvPr id="4" name="Picture 3">
            <a:extLst>
              <a:ext uri="{FF2B5EF4-FFF2-40B4-BE49-F238E27FC236}">
                <a16:creationId xmlns:a16="http://schemas.microsoft.com/office/drawing/2014/main" id="{5657F896-459C-4A4E-9FC9-134B94C9D88E}"/>
              </a:ext>
            </a:extLst>
          </p:cNvPr>
          <p:cNvPicPr>
            <a:picLocks noChangeAspect="1"/>
          </p:cNvPicPr>
          <p:nvPr/>
        </p:nvPicPr>
        <p:blipFill rotWithShape="1">
          <a:blip r:embed="rId2"/>
          <a:srcRect l="31506" r="45943" b="1"/>
          <a:stretch/>
        </p:blipFill>
        <p:spPr>
          <a:xfrm>
            <a:off x="688434" y="-9525"/>
            <a:ext cx="4129822" cy="6867525"/>
          </a:xfrm>
          <a:prstGeom prst="rect">
            <a:avLst/>
          </a:prstGeom>
        </p:spPr>
      </p:pic>
      <p:sp>
        <p:nvSpPr>
          <p:cNvPr id="9" name="Freeform 6">
            <a:extLst>
              <a:ext uri="{FF2B5EF4-FFF2-40B4-BE49-F238E27FC236}">
                <a16:creationId xmlns:a16="http://schemas.microsoft.com/office/drawing/2014/main" id="{5402222E-F041-43A0-81BC-1B3F2EF76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3" name="Content Placeholder 2">
            <a:extLst>
              <a:ext uri="{FF2B5EF4-FFF2-40B4-BE49-F238E27FC236}">
                <a16:creationId xmlns:a16="http://schemas.microsoft.com/office/drawing/2014/main" id="{D1E2454C-01E8-AC48-B644-114FA308EEF4}"/>
              </a:ext>
            </a:extLst>
          </p:cNvPr>
          <p:cNvSpPr>
            <a:spLocks noGrp="1"/>
          </p:cNvSpPr>
          <p:nvPr>
            <p:ph idx="1"/>
          </p:nvPr>
        </p:nvSpPr>
        <p:spPr>
          <a:xfrm>
            <a:off x="5195727" y="2286001"/>
            <a:ext cx="6335338" cy="3593591"/>
          </a:xfrm>
        </p:spPr>
        <p:txBody>
          <a:bodyPr>
            <a:normAutofit/>
          </a:bodyPr>
          <a:lstStyle/>
          <a:p>
            <a:pPr>
              <a:lnSpc>
                <a:spcPct val="100000"/>
              </a:lnSpc>
            </a:pPr>
            <a:r>
              <a:rPr lang="zh-CN" altLang="en-US" sz="1500"/>
              <a:t>将单个函数从代码中抽取出来，为它编写断言（</a:t>
            </a:r>
            <a:r>
              <a:rPr lang="en-US" altLang="zh-CN" sz="1500"/>
              <a:t>assertions</a:t>
            </a:r>
            <a:r>
              <a:rPr lang="zh-CN" altLang="en-US" sz="1500"/>
              <a:t>）以及测试用例来确保它的实际运行结果是符合预期的。</a:t>
            </a:r>
            <a:endParaRPr lang="en-US" altLang="zh-CN" sz="1500"/>
          </a:p>
          <a:p>
            <a:pPr>
              <a:lnSpc>
                <a:spcPct val="100000"/>
              </a:lnSpc>
            </a:pPr>
            <a:r>
              <a:rPr lang="zh-CN" altLang="en-US" sz="1500"/>
              <a:t>非常简练，专注于测试单个模块，具体来说，可能是一个函数。只要给定正确的输入和状态，我们就能进行测试其是否产生了正确的输出，或者是否产生了预期中的错误。</a:t>
            </a:r>
            <a:endParaRPr lang="en-US" altLang="zh-CN" sz="1500"/>
          </a:p>
          <a:p>
            <a:pPr>
              <a:lnSpc>
                <a:spcPct val="100000"/>
              </a:lnSpc>
            </a:pPr>
            <a:r>
              <a:rPr lang="zh-CN" altLang="en-US" sz="1500"/>
              <a:t>如果可以，我们应该模拟出所有的依赖以确保要测试的模块是独立的，不依赖于外界。</a:t>
            </a:r>
            <a:endParaRPr lang="en-US" altLang="zh-CN" sz="1500"/>
          </a:p>
          <a:p>
            <a:pPr>
              <a:lnSpc>
                <a:spcPct val="100000"/>
              </a:lnSpc>
            </a:pPr>
            <a:r>
              <a:rPr lang="zh-CN" altLang="en-US" sz="1500"/>
              <a:t>注意：</a:t>
            </a:r>
            <a:endParaRPr lang="en-US" altLang="zh-CN" sz="1500"/>
          </a:p>
          <a:p>
            <a:pPr lvl="1">
              <a:lnSpc>
                <a:spcPct val="100000"/>
              </a:lnSpc>
            </a:pPr>
            <a:r>
              <a:rPr lang="zh-CN" altLang="en-US" sz="1500"/>
              <a:t>如果每个子块都正确工作，那么整个模块一定也能正确工作吗？</a:t>
            </a:r>
            <a:endParaRPr lang="en-US" altLang="zh-CN" sz="1500"/>
          </a:p>
          <a:p>
            <a:pPr lvl="1">
              <a:lnSpc>
                <a:spcPct val="100000"/>
              </a:lnSpc>
            </a:pPr>
            <a:r>
              <a:rPr lang="zh-CN" altLang="en-US" sz="1500"/>
              <a:t>我们系统性地保证了每个单独的子块都是正确的，这样我们就能追查出原来难以分析的 </a:t>
            </a:r>
            <a:r>
              <a:rPr lang="en-US" altLang="zh-CN" sz="1500"/>
              <a:t>bug</a:t>
            </a:r>
            <a:r>
              <a:rPr lang="zh-CN" altLang="en-US" sz="1500"/>
              <a:t> 产生原因，我们可以很快地排除那些已经测试过的子块。</a:t>
            </a:r>
            <a:endParaRPr lang="en-US" sz="1500"/>
          </a:p>
        </p:txBody>
      </p:sp>
      <p:sp>
        <p:nvSpPr>
          <p:cNvPr id="11" name="Rectangle 10">
            <a:extLst>
              <a:ext uri="{FF2B5EF4-FFF2-40B4-BE49-F238E27FC236}">
                <a16:creationId xmlns:a16="http://schemas.microsoft.com/office/drawing/2014/main" id="{B80D28A2-8EA4-4EF0-9056-3BDAA7290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20280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B53F5-6B08-AA45-943A-5872BF7711F9}"/>
              </a:ext>
            </a:extLst>
          </p:cNvPr>
          <p:cNvSpPr>
            <a:spLocks noGrp="1"/>
          </p:cNvSpPr>
          <p:nvPr>
            <p:ph type="title"/>
          </p:nvPr>
        </p:nvSpPr>
        <p:spPr/>
        <p:txBody>
          <a:bodyPr/>
          <a:lstStyle/>
          <a:p>
            <a:r>
              <a:rPr lang="zh-CN" altLang="en-US" dirty="0"/>
              <a:t>单元测试的好处</a:t>
            </a:r>
            <a:endParaRPr lang="en-US" dirty="0"/>
          </a:p>
        </p:txBody>
      </p:sp>
      <p:sp>
        <p:nvSpPr>
          <p:cNvPr id="3" name="Content Placeholder 2">
            <a:extLst>
              <a:ext uri="{FF2B5EF4-FFF2-40B4-BE49-F238E27FC236}">
                <a16:creationId xmlns:a16="http://schemas.microsoft.com/office/drawing/2014/main" id="{FBCAD1A1-ADD0-8F40-8596-C8CFA4F3CF08}"/>
              </a:ext>
            </a:extLst>
          </p:cNvPr>
          <p:cNvSpPr>
            <a:spLocks noGrp="1"/>
          </p:cNvSpPr>
          <p:nvPr>
            <p:ph idx="1"/>
          </p:nvPr>
        </p:nvSpPr>
        <p:spPr/>
        <p:txBody>
          <a:bodyPr/>
          <a:lstStyle/>
          <a:p>
            <a:r>
              <a:rPr lang="zh-CN" altLang="en-US" dirty="0"/>
              <a:t>正确性证明</a:t>
            </a:r>
            <a:endParaRPr lang="en-US" altLang="zh-CN" dirty="0"/>
          </a:p>
          <a:p>
            <a:r>
              <a:rPr lang="zh-CN" altLang="en-US" dirty="0"/>
              <a:t>弥补了编译器的缺乏（特别对</a:t>
            </a:r>
            <a:r>
              <a:rPr lang="en-US" altLang="zh-CN" dirty="0"/>
              <a:t> </a:t>
            </a:r>
            <a:r>
              <a:rPr lang="en-US" altLang="zh-CN" dirty="0" err="1"/>
              <a:t>js</a:t>
            </a:r>
            <a:r>
              <a:rPr lang="zh-CN" altLang="en-US" dirty="0"/>
              <a:t>）</a:t>
            </a:r>
            <a:endParaRPr lang="en-US" altLang="zh-CN" dirty="0"/>
          </a:p>
          <a:p>
            <a:r>
              <a:rPr lang="zh-CN" altLang="en-US" dirty="0"/>
              <a:t>尽早发现错误</a:t>
            </a:r>
            <a:endParaRPr lang="en-US" altLang="zh-CN" dirty="0"/>
          </a:p>
          <a:p>
            <a:r>
              <a:rPr lang="zh-CN" altLang="en-US" dirty="0"/>
              <a:t>防止回归错误（</a:t>
            </a:r>
            <a:r>
              <a:rPr lang="en-US" altLang="zh-CN" dirty="0"/>
              <a:t>regressions</a:t>
            </a:r>
            <a:r>
              <a:rPr lang="zh-CN" altLang="en-US" dirty="0"/>
              <a:t>）</a:t>
            </a:r>
            <a:endParaRPr lang="en-US" altLang="zh-CN" dirty="0"/>
          </a:p>
          <a:p>
            <a:r>
              <a:rPr lang="zh-CN" altLang="en-US" dirty="0"/>
              <a:t>良好的说明方式（活文档）</a:t>
            </a:r>
            <a:endParaRPr lang="en-US" dirty="0"/>
          </a:p>
        </p:txBody>
      </p:sp>
    </p:spTree>
    <p:extLst>
      <p:ext uri="{BB962C8B-B14F-4D97-AF65-F5344CB8AC3E}">
        <p14:creationId xmlns:p14="http://schemas.microsoft.com/office/powerpoint/2010/main" val="3082070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287D9197-4A85-4276-8FC4-67873E207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Freeform 10">
            <a:extLst>
              <a:ext uri="{FF2B5EF4-FFF2-40B4-BE49-F238E27FC236}">
                <a16:creationId xmlns:a16="http://schemas.microsoft.com/office/drawing/2014/main" id="{01B5B487-A1DE-47E1-B06D-F13BBCCA7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2" name="Title 1">
            <a:extLst>
              <a:ext uri="{FF2B5EF4-FFF2-40B4-BE49-F238E27FC236}">
                <a16:creationId xmlns:a16="http://schemas.microsoft.com/office/drawing/2014/main" id="{AE34492B-A53E-2946-815B-8293F9E74007}"/>
              </a:ext>
            </a:extLst>
          </p:cNvPr>
          <p:cNvSpPr>
            <a:spLocks noGrp="1"/>
          </p:cNvSpPr>
          <p:nvPr>
            <p:ph type="title"/>
          </p:nvPr>
        </p:nvSpPr>
        <p:spPr>
          <a:xfrm>
            <a:off x="754144" y="484631"/>
            <a:ext cx="6340519" cy="1638469"/>
          </a:xfrm>
        </p:spPr>
        <p:txBody>
          <a:bodyPr>
            <a:normAutofit/>
          </a:bodyPr>
          <a:lstStyle/>
          <a:p>
            <a:r>
              <a:rPr lang="zh-CN" altLang="en-US"/>
              <a:t>集成测试</a:t>
            </a:r>
            <a:endParaRPr lang="en-US" dirty="0"/>
          </a:p>
        </p:txBody>
      </p:sp>
      <p:sp>
        <p:nvSpPr>
          <p:cNvPr id="24" name="Rectangle 13">
            <a:extLst>
              <a:ext uri="{FF2B5EF4-FFF2-40B4-BE49-F238E27FC236}">
                <a16:creationId xmlns:a16="http://schemas.microsoft.com/office/drawing/2014/main" id="{2E45AF6B-4F42-45F1-A22C-AF0FCA898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9C183BC7-CECA-3243-807C-3A44C2232891}"/>
              </a:ext>
            </a:extLst>
          </p:cNvPr>
          <p:cNvSpPr>
            <a:spLocks noGrp="1"/>
          </p:cNvSpPr>
          <p:nvPr>
            <p:ph idx="1"/>
          </p:nvPr>
        </p:nvSpPr>
        <p:spPr>
          <a:xfrm>
            <a:off x="765051" y="2443140"/>
            <a:ext cx="6306309" cy="3930227"/>
          </a:xfrm>
        </p:spPr>
        <p:txBody>
          <a:bodyPr>
            <a:normAutofit/>
          </a:bodyPr>
          <a:lstStyle/>
          <a:p>
            <a:r>
              <a:rPr lang="zh-CN" altLang="en-US">
                <a:solidFill>
                  <a:srgbClr val="000000"/>
                </a:solidFill>
              </a:rPr>
              <a:t>单元测试高效而简洁，但是假设与之相关的其他模块都按照理想方式输出。但事实不是这样。</a:t>
            </a:r>
            <a:endParaRPr lang="en-US" altLang="zh-CN">
              <a:solidFill>
                <a:srgbClr val="000000"/>
              </a:solidFill>
            </a:endParaRPr>
          </a:p>
          <a:p>
            <a:r>
              <a:rPr lang="zh-CN" altLang="en-US">
                <a:solidFill>
                  <a:srgbClr val="000000"/>
                </a:solidFill>
              </a:rPr>
              <a:t>集成测试则在应用中测试其他模块是否正常配置并运行。</a:t>
            </a:r>
            <a:endParaRPr lang="en-US" altLang="zh-CN">
              <a:solidFill>
                <a:srgbClr val="000000"/>
              </a:solidFill>
            </a:endParaRPr>
          </a:p>
          <a:p>
            <a:r>
              <a:rPr lang="zh-CN" altLang="en-US">
                <a:solidFill>
                  <a:srgbClr val="000000"/>
                </a:solidFill>
              </a:rPr>
              <a:t>我们依次调用两个函数并观察执行结果来测试复杂的交互，也可以验证某个轮询功能是否每隔几秒发送请求以查询数据。</a:t>
            </a:r>
            <a:endParaRPr lang="en-US">
              <a:solidFill>
                <a:srgbClr val="000000"/>
              </a:solidFill>
            </a:endParaRPr>
          </a:p>
        </p:txBody>
      </p:sp>
      <p:pic>
        <p:nvPicPr>
          <p:cNvPr id="5" name="Picture 4">
            <a:extLst>
              <a:ext uri="{FF2B5EF4-FFF2-40B4-BE49-F238E27FC236}">
                <a16:creationId xmlns:a16="http://schemas.microsoft.com/office/drawing/2014/main" id="{627C18EA-4233-AB44-B03A-383ACC61DA88}"/>
              </a:ext>
            </a:extLst>
          </p:cNvPr>
          <p:cNvPicPr>
            <a:picLocks noChangeAspect="1"/>
          </p:cNvPicPr>
          <p:nvPr/>
        </p:nvPicPr>
        <p:blipFill>
          <a:blip r:embed="rId2"/>
          <a:stretch>
            <a:fillRect/>
          </a:stretch>
        </p:blipFill>
        <p:spPr>
          <a:xfrm>
            <a:off x="8039879" y="1500019"/>
            <a:ext cx="3667489" cy="1768254"/>
          </a:xfrm>
          <a:prstGeom prst="rect">
            <a:avLst/>
          </a:prstGeom>
        </p:spPr>
      </p:pic>
      <p:pic>
        <p:nvPicPr>
          <p:cNvPr id="4" name="Picture 3">
            <a:extLst>
              <a:ext uri="{FF2B5EF4-FFF2-40B4-BE49-F238E27FC236}">
                <a16:creationId xmlns:a16="http://schemas.microsoft.com/office/drawing/2014/main" id="{6A22AA81-4367-E24D-971E-FA63C42167F9}"/>
              </a:ext>
            </a:extLst>
          </p:cNvPr>
          <p:cNvPicPr>
            <a:picLocks noChangeAspect="1"/>
          </p:cNvPicPr>
          <p:nvPr/>
        </p:nvPicPr>
        <p:blipFill>
          <a:blip r:embed="rId3"/>
          <a:stretch>
            <a:fillRect/>
          </a:stretch>
        </p:blipFill>
        <p:spPr>
          <a:xfrm>
            <a:off x="8039879" y="3429000"/>
            <a:ext cx="3667489" cy="1794096"/>
          </a:xfrm>
          <a:prstGeom prst="rect">
            <a:avLst/>
          </a:prstGeom>
        </p:spPr>
      </p:pic>
    </p:spTree>
    <p:extLst>
      <p:ext uri="{BB962C8B-B14F-4D97-AF65-F5344CB8AC3E}">
        <p14:creationId xmlns:p14="http://schemas.microsoft.com/office/powerpoint/2010/main" val="3144942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CC239-A098-CC4C-8EE2-ABCA5D757C30}"/>
              </a:ext>
            </a:extLst>
          </p:cNvPr>
          <p:cNvSpPr>
            <a:spLocks noGrp="1"/>
          </p:cNvSpPr>
          <p:nvPr>
            <p:ph type="title"/>
          </p:nvPr>
        </p:nvSpPr>
        <p:spPr/>
        <p:txBody>
          <a:bodyPr/>
          <a:lstStyle/>
          <a:p>
            <a:r>
              <a:rPr lang="zh-CN" altLang="en-US" dirty="0"/>
              <a:t>场景测试</a:t>
            </a:r>
            <a:endParaRPr lang="en-US" dirty="0"/>
          </a:p>
        </p:txBody>
      </p:sp>
      <p:sp>
        <p:nvSpPr>
          <p:cNvPr id="3" name="Content Placeholder 2">
            <a:extLst>
              <a:ext uri="{FF2B5EF4-FFF2-40B4-BE49-F238E27FC236}">
                <a16:creationId xmlns:a16="http://schemas.microsoft.com/office/drawing/2014/main" id="{40A14047-536A-C847-AD8A-35676A3355A2}"/>
              </a:ext>
            </a:extLst>
          </p:cNvPr>
          <p:cNvSpPr>
            <a:spLocks noGrp="1"/>
          </p:cNvSpPr>
          <p:nvPr>
            <p:ph idx="1"/>
          </p:nvPr>
        </p:nvSpPr>
        <p:spPr/>
        <p:txBody>
          <a:bodyPr/>
          <a:lstStyle/>
          <a:p>
            <a:r>
              <a:rPr lang="zh-CN" altLang="en-US" dirty="0"/>
              <a:t>端对端的</a:t>
            </a:r>
            <a:endParaRPr lang="en-US" altLang="zh-CN" dirty="0"/>
          </a:p>
          <a:p>
            <a:r>
              <a:rPr lang="zh-CN" altLang="en-US" dirty="0"/>
              <a:t>它会模拟整个过程：包括打开浏览器，加载前端应用，在不同页面中进行单击，就像有一个真正的用户在那里进行操作。</a:t>
            </a:r>
            <a:endParaRPr lang="en-US" altLang="zh-CN" dirty="0"/>
          </a:p>
          <a:p>
            <a:r>
              <a:rPr lang="zh-CN" altLang="en-US" dirty="0"/>
              <a:t>这是用户测试中最真实的场景，不过不推荐将所有测试都写成场景测试：</a:t>
            </a:r>
            <a:endParaRPr lang="en-US" altLang="zh-CN" dirty="0"/>
          </a:p>
          <a:p>
            <a:pPr lvl="1"/>
            <a:r>
              <a:rPr lang="zh-CN" altLang="en-US" dirty="0"/>
              <a:t>需要以指数级增长的测试数量来覆盖所有用例，而原来我们可以通过单元测试和集成测试来完成这些</a:t>
            </a:r>
            <a:endParaRPr lang="en-US" altLang="zh-CN" dirty="0"/>
          </a:p>
          <a:p>
            <a:pPr lvl="1"/>
            <a:r>
              <a:rPr lang="zh-CN" altLang="en-US" dirty="0"/>
              <a:t>如果场景测试失败，无法告诉我们到底哪里出错了</a:t>
            </a:r>
            <a:endParaRPr lang="en-US" dirty="0"/>
          </a:p>
        </p:txBody>
      </p:sp>
    </p:spTree>
    <p:extLst>
      <p:ext uri="{BB962C8B-B14F-4D97-AF65-F5344CB8AC3E}">
        <p14:creationId xmlns:p14="http://schemas.microsoft.com/office/powerpoint/2010/main" val="3905547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1F773-791C-6A40-93C4-7E6D4DA15F31}"/>
              </a:ext>
            </a:extLst>
          </p:cNvPr>
          <p:cNvSpPr>
            <a:spLocks noGrp="1"/>
          </p:cNvSpPr>
          <p:nvPr>
            <p:ph type="title"/>
          </p:nvPr>
        </p:nvSpPr>
        <p:spPr/>
        <p:txBody>
          <a:bodyPr/>
          <a:lstStyle/>
          <a:p>
            <a:r>
              <a:rPr lang="zh-CN" altLang="en-US" dirty="0"/>
              <a:t>测试的运行时机</a:t>
            </a:r>
            <a:endParaRPr lang="en-US" dirty="0"/>
          </a:p>
        </p:txBody>
      </p:sp>
      <p:sp>
        <p:nvSpPr>
          <p:cNvPr id="3" name="Content Placeholder 2">
            <a:extLst>
              <a:ext uri="{FF2B5EF4-FFF2-40B4-BE49-F238E27FC236}">
                <a16:creationId xmlns:a16="http://schemas.microsoft.com/office/drawing/2014/main" id="{B74D13BD-2493-AB47-A4EF-42471F46A46B}"/>
              </a:ext>
            </a:extLst>
          </p:cNvPr>
          <p:cNvSpPr>
            <a:spLocks noGrp="1"/>
          </p:cNvSpPr>
          <p:nvPr>
            <p:ph idx="1"/>
          </p:nvPr>
        </p:nvSpPr>
        <p:spPr/>
        <p:txBody>
          <a:bodyPr/>
          <a:lstStyle/>
          <a:p>
            <a:r>
              <a:rPr lang="zh-CN" altLang="en-US" dirty="0"/>
              <a:t>每次修改时</a:t>
            </a:r>
            <a:endParaRPr lang="en-US" altLang="zh-CN" dirty="0"/>
          </a:p>
          <a:p>
            <a:r>
              <a:rPr lang="zh-CN" altLang="en-US" dirty="0"/>
              <a:t>在代码提交之前 </a:t>
            </a:r>
            <a:endParaRPr lang="en-US" altLang="zh-CN" dirty="0"/>
          </a:p>
          <a:p>
            <a:r>
              <a:rPr lang="zh-CN" altLang="en-US" dirty="0"/>
              <a:t>持续集成</a:t>
            </a:r>
            <a:endParaRPr lang="en-US" dirty="0"/>
          </a:p>
        </p:txBody>
      </p:sp>
    </p:spTree>
    <p:extLst>
      <p:ext uri="{BB962C8B-B14F-4D97-AF65-F5344CB8AC3E}">
        <p14:creationId xmlns:p14="http://schemas.microsoft.com/office/powerpoint/2010/main" val="3336683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89D2-90A4-A24E-8EE1-99F1081F84A9}"/>
              </a:ext>
            </a:extLst>
          </p:cNvPr>
          <p:cNvSpPr>
            <a:spLocks noGrp="1"/>
          </p:cNvSpPr>
          <p:nvPr>
            <p:ph type="title"/>
          </p:nvPr>
        </p:nvSpPr>
        <p:spPr/>
        <p:txBody>
          <a:bodyPr/>
          <a:lstStyle/>
          <a:p>
            <a:r>
              <a:rPr lang="zh-CN" altLang="en-US" dirty="0"/>
              <a:t>测试驱动开发</a:t>
            </a:r>
            <a:endParaRPr lang="en-US" dirty="0"/>
          </a:p>
        </p:txBody>
      </p:sp>
      <p:sp>
        <p:nvSpPr>
          <p:cNvPr id="3" name="Content Placeholder 2">
            <a:extLst>
              <a:ext uri="{FF2B5EF4-FFF2-40B4-BE49-F238E27FC236}">
                <a16:creationId xmlns:a16="http://schemas.microsoft.com/office/drawing/2014/main" id="{F3C3C492-65CC-AB40-83B1-9A6C82CCB4CC}"/>
              </a:ext>
            </a:extLst>
          </p:cNvPr>
          <p:cNvSpPr>
            <a:spLocks noGrp="1"/>
          </p:cNvSpPr>
          <p:nvPr>
            <p:ph idx="1"/>
          </p:nvPr>
        </p:nvSpPr>
        <p:spPr/>
        <p:txBody>
          <a:bodyPr>
            <a:normAutofit fontScale="70000" lnSpcReduction="20000"/>
          </a:bodyPr>
          <a:lstStyle/>
          <a:p>
            <a:r>
              <a:rPr lang="zh-CN" altLang="en-US" dirty="0"/>
              <a:t>在进行代码编写之前，先确保测试用例已经就绪，用测试去驱动开发，而不是仅仅将测试当成验证的工具。</a:t>
            </a:r>
            <a:endParaRPr lang="en-US" altLang="zh-CN" dirty="0"/>
          </a:p>
          <a:p>
            <a:pPr lvl="1"/>
            <a:r>
              <a:rPr lang="zh-CN" altLang="en-US" dirty="0"/>
              <a:t>只有存在失败的测试用例时才需要更新代码来使得这些测试用例成功执行。</a:t>
            </a:r>
            <a:endParaRPr lang="en-US" altLang="zh-CN" dirty="0"/>
          </a:p>
          <a:p>
            <a:pPr lvl="1"/>
            <a:r>
              <a:rPr lang="zh-CN" altLang="en-US" dirty="0"/>
              <a:t>只需要最小规模的代码，能够让测试用例成功执行即可。</a:t>
            </a:r>
            <a:endParaRPr lang="en-US" altLang="zh-CN" dirty="0"/>
          </a:p>
          <a:p>
            <a:pPr lvl="1"/>
            <a:r>
              <a:rPr lang="zh-CN" altLang="en-US" dirty="0"/>
              <a:t>重构：每一个步骤中的重复部分都要移除。</a:t>
            </a:r>
            <a:endParaRPr lang="en-US" altLang="zh-CN" dirty="0"/>
          </a:p>
          <a:p>
            <a:pPr lvl="2"/>
            <a:r>
              <a:rPr lang="zh-CN" altLang="en-US" dirty="0"/>
              <a:t>测试代码也是代码，也要重构</a:t>
            </a:r>
            <a:endParaRPr lang="en-US" altLang="zh-CN" dirty="0"/>
          </a:p>
          <a:p>
            <a:pPr lvl="2"/>
            <a:r>
              <a:rPr lang="zh-CN" altLang="en-US" dirty="0"/>
              <a:t>重构，一言以蔽之，就是在不改变外部行为的前提下，有条不紊地改善代码。</a:t>
            </a:r>
            <a:endParaRPr lang="en-US" altLang="zh-CN" dirty="0"/>
          </a:p>
          <a:p>
            <a:pPr lvl="2"/>
            <a:r>
              <a:rPr lang="zh-CN" altLang="en-US" dirty="0"/>
              <a:t>写代码容易，读代码难。</a:t>
            </a:r>
            <a:endParaRPr lang="en-US" altLang="zh-CN" dirty="0"/>
          </a:p>
          <a:p>
            <a:pPr lvl="1"/>
            <a:r>
              <a:rPr lang="zh-CN" altLang="en-US" dirty="0"/>
              <a:t>当所有的测试用例都成功通过之后，可以添加下一个需要实现的测试用例。</a:t>
            </a:r>
            <a:endParaRPr lang="en-US" altLang="zh-CN" dirty="0"/>
          </a:p>
          <a:p>
            <a:r>
              <a:rPr lang="zh-CN" altLang="en-US" dirty="0"/>
              <a:t>以上这些规则保证了：</a:t>
            </a:r>
            <a:endParaRPr lang="en-US" altLang="zh-CN" dirty="0"/>
          </a:p>
          <a:p>
            <a:pPr lvl="1"/>
            <a:r>
              <a:rPr lang="zh-CN" altLang="en-US" dirty="0"/>
              <a:t>代码的编写过程是有序的，每一行代码都能物尽其用</a:t>
            </a:r>
            <a:endParaRPr lang="en-US" altLang="zh-CN" dirty="0"/>
          </a:p>
          <a:p>
            <a:pPr lvl="1"/>
            <a:r>
              <a:rPr lang="zh-CN" altLang="en-US" dirty="0"/>
              <a:t>代码是高度模块化的，具有良好的聚合性和可重用性（因为我们得测试它们）</a:t>
            </a:r>
            <a:endParaRPr lang="en-US" altLang="zh-CN" dirty="0"/>
          </a:p>
          <a:p>
            <a:pPr lvl="1"/>
            <a:r>
              <a:rPr lang="zh-CN" altLang="en-US" dirty="0"/>
              <a:t>提供了一组合理的测试用例来确保代码未来也能运行良好（</a:t>
            </a:r>
            <a:r>
              <a:rPr lang="en-US" altLang="zh-CN" dirty="0"/>
              <a:t>MECE </a:t>
            </a:r>
            <a:r>
              <a:rPr lang="zh-CN" altLang="en-US" dirty="0"/>
              <a:t>法则“相互独立，完全穷尽”）</a:t>
            </a:r>
            <a:endParaRPr lang="en-US" altLang="zh-CN" dirty="0"/>
          </a:p>
          <a:p>
            <a:pPr lvl="1"/>
            <a:r>
              <a:rPr lang="zh-CN" altLang="en-US" dirty="0"/>
              <a:t>测试同时也承担了说明作用，为将来的需求和变化提供了可靠的文档</a:t>
            </a:r>
            <a:endParaRPr lang="en-US" dirty="0"/>
          </a:p>
        </p:txBody>
      </p:sp>
    </p:spTree>
    <p:extLst>
      <p:ext uri="{BB962C8B-B14F-4D97-AF65-F5344CB8AC3E}">
        <p14:creationId xmlns:p14="http://schemas.microsoft.com/office/powerpoint/2010/main" val="2428961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03B0C-5F66-2645-BF4E-4DBBCFEA3DAF}"/>
              </a:ext>
            </a:extLst>
          </p:cNvPr>
          <p:cNvSpPr>
            <a:spLocks noGrp="1"/>
          </p:cNvSpPr>
          <p:nvPr>
            <p:ph type="title"/>
          </p:nvPr>
        </p:nvSpPr>
        <p:spPr>
          <a:xfrm>
            <a:off x="1251677" y="645105"/>
            <a:ext cx="4357499" cy="1320855"/>
          </a:xfrm>
        </p:spPr>
        <p:txBody>
          <a:bodyPr>
            <a:normAutofit/>
          </a:bodyPr>
          <a:lstStyle/>
          <a:p>
            <a:r>
              <a:rPr lang="en-US" sz="4400"/>
              <a:t>TDD</a:t>
            </a:r>
            <a:r>
              <a:rPr lang="zh-CN" altLang="en-US" sz="4400"/>
              <a:t> 生命周期</a:t>
            </a:r>
            <a:endParaRPr lang="en-US" sz="4400"/>
          </a:p>
        </p:txBody>
      </p:sp>
      <p:sp>
        <p:nvSpPr>
          <p:cNvPr id="3" name="Content Placeholder 2">
            <a:extLst>
              <a:ext uri="{FF2B5EF4-FFF2-40B4-BE49-F238E27FC236}">
                <a16:creationId xmlns:a16="http://schemas.microsoft.com/office/drawing/2014/main" id="{59F85A0C-AC88-3F47-BEEB-3E08AC5B2940}"/>
              </a:ext>
            </a:extLst>
          </p:cNvPr>
          <p:cNvSpPr>
            <a:spLocks noGrp="1"/>
          </p:cNvSpPr>
          <p:nvPr>
            <p:ph idx="1"/>
          </p:nvPr>
        </p:nvSpPr>
        <p:spPr>
          <a:xfrm>
            <a:off x="1251678" y="2286001"/>
            <a:ext cx="4363595" cy="3593591"/>
          </a:xfrm>
        </p:spPr>
        <p:txBody>
          <a:bodyPr>
            <a:normAutofit/>
          </a:bodyPr>
          <a:lstStyle/>
          <a:p>
            <a:pPr marL="457200" indent="-457200">
              <a:buAutoNum type="arabicPeriod"/>
            </a:pPr>
            <a:r>
              <a:rPr lang="zh-CN" altLang="en-US">
                <a:solidFill>
                  <a:schemeClr val="tx1"/>
                </a:solidFill>
              </a:rPr>
              <a:t>添加一个测试</a:t>
            </a:r>
            <a:endParaRPr lang="en-US" altLang="zh-CN">
              <a:solidFill>
                <a:schemeClr val="tx1"/>
              </a:solidFill>
            </a:endParaRPr>
          </a:p>
          <a:p>
            <a:pPr marL="457200" indent="-457200">
              <a:buAutoNum type="arabicPeriod"/>
            </a:pPr>
            <a:r>
              <a:rPr lang="zh-CN" altLang="en-US">
                <a:solidFill>
                  <a:schemeClr val="tx1"/>
                </a:solidFill>
              </a:rPr>
              <a:t>跑所有的测试，看新加的测试是否失败</a:t>
            </a:r>
            <a:endParaRPr lang="en-US" altLang="zh-CN">
              <a:solidFill>
                <a:schemeClr val="tx1"/>
              </a:solidFill>
            </a:endParaRPr>
          </a:p>
          <a:p>
            <a:pPr marL="457200" indent="-457200">
              <a:buAutoNum type="arabicPeriod"/>
            </a:pPr>
            <a:r>
              <a:rPr lang="zh-CN" altLang="en-US">
                <a:solidFill>
                  <a:schemeClr val="tx1"/>
                </a:solidFill>
              </a:rPr>
              <a:t>写代码</a:t>
            </a:r>
            <a:endParaRPr lang="en-US" altLang="zh-CN">
              <a:solidFill>
                <a:schemeClr val="tx1"/>
              </a:solidFill>
            </a:endParaRPr>
          </a:p>
          <a:p>
            <a:pPr marL="457200" indent="-457200">
              <a:buAutoNum type="arabicPeriod"/>
            </a:pPr>
            <a:r>
              <a:rPr lang="zh-CN" altLang="en-US">
                <a:solidFill>
                  <a:schemeClr val="tx1"/>
                </a:solidFill>
              </a:rPr>
              <a:t>跑测试</a:t>
            </a:r>
            <a:endParaRPr lang="en-US" altLang="zh-CN">
              <a:solidFill>
                <a:schemeClr val="tx1"/>
              </a:solidFill>
            </a:endParaRPr>
          </a:p>
          <a:p>
            <a:pPr marL="457200" indent="-457200">
              <a:buAutoNum type="arabicPeriod"/>
            </a:pPr>
            <a:r>
              <a:rPr lang="zh-CN" altLang="en-US">
                <a:solidFill>
                  <a:schemeClr val="tx1"/>
                </a:solidFill>
              </a:rPr>
              <a:t>重构代码 </a:t>
            </a:r>
            <a:endParaRPr lang="en-US" altLang="zh-CN">
              <a:solidFill>
                <a:schemeClr val="tx1"/>
              </a:solidFill>
            </a:endParaRPr>
          </a:p>
          <a:p>
            <a:pPr marL="457200" indent="-457200">
              <a:buAutoNum type="arabicPeriod"/>
            </a:pPr>
            <a:r>
              <a:rPr lang="zh-CN" altLang="en-US">
                <a:solidFill>
                  <a:schemeClr val="tx1"/>
                </a:solidFill>
              </a:rPr>
              <a:t>重复</a:t>
            </a:r>
            <a:endParaRPr lang="en-US">
              <a:solidFill>
                <a:schemeClr val="tx1"/>
              </a:solidFill>
            </a:endParaRPr>
          </a:p>
        </p:txBody>
      </p:sp>
      <p:pic>
        <p:nvPicPr>
          <p:cNvPr id="5" name="Picture 4">
            <a:extLst>
              <a:ext uri="{FF2B5EF4-FFF2-40B4-BE49-F238E27FC236}">
                <a16:creationId xmlns:a16="http://schemas.microsoft.com/office/drawing/2014/main" id="{D81E9E5F-6954-9344-A4B6-BF484EC8A249}"/>
              </a:ext>
            </a:extLst>
          </p:cNvPr>
          <p:cNvPicPr>
            <a:picLocks noChangeAspect="1"/>
          </p:cNvPicPr>
          <p:nvPr/>
        </p:nvPicPr>
        <p:blipFill>
          <a:blip r:embed="rId2"/>
          <a:stretch>
            <a:fillRect/>
          </a:stretch>
        </p:blipFill>
        <p:spPr>
          <a:xfrm>
            <a:off x="6098193" y="738869"/>
            <a:ext cx="5176744" cy="5406521"/>
          </a:xfrm>
          <a:prstGeom prst="rect">
            <a:avLst/>
          </a:prstGeom>
        </p:spPr>
      </p:pic>
    </p:spTree>
    <p:extLst>
      <p:ext uri="{BB962C8B-B14F-4D97-AF65-F5344CB8AC3E}">
        <p14:creationId xmlns:p14="http://schemas.microsoft.com/office/powerpoint/2010/main" val="2288585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DF36A-0B7F-3B48-81A6-E5B5A8B57C97}"/>
              </a:ext>
            </a:extLst>
          </p:cNvPr>
          <p:cNvSpPr>
            <a:spLocks noGrp="1"/>
          </p:cNvSpPr>
          <p:nvPr>
            <p:ph type="title"/>
          </p:nvPr>
        </p:nvSpPr>
        <p:spPr/>
        <p:txBody>
          <a:bodyPr>
            <a:normAutofit fontScale="90000"/>
          </a:bodyPr>
          <a:lstStyle/>
          <a:p>
            <a:r>
              <a:rPr lang="zh-CN" altLang="en-US" dirty="0"/>
              <a:t>用来创建良好的代码单元（函数、类或者模块）并确保它们做了正确的操作。</a:t>
            </a:r>
            <a:endParaRPr lang="en-US" dirty="0"/>
          </a:p>
        </p:txBody>
      </p:sp>
      <p:sp>
        <p:nvSpPr>
          <p:cNvPr id="3" name="Text Placeholder 2">
            <a:extLst>
              <a:ext uri="{FF2B5EF4-FFF2-40B4-BE49-F238E27FC236}">
                <a16:creationId xmlns:a16="http://schemas.microsoft.com/office/drawing/2014/main" id="{CE1783D1-9E03-6846-A1CB-E267759070F0}"/>
              </a:ext>
            </a:extLst>
          </p:cNvPr>
          <p:cNvSpPr>
            <a:spLocks noGrp="1"/>
          </p:cNvSpPr>
          <p:nvPr>
            <p:ph type="body" idx="1"/>
          </p:nvPr>
        </p:nvSpPr>
        <p:spPr/>
        <p:txBody>
          <a:bodyPr>
            <a:normAutofit fontScale="85000" lnSpcReduction="20000"/>
          </a:bodyPr>
          <a:lstStyle/>
          <a:p>
            <a:r>
              <a:rPr lang="zh-CN" altLang="en-US" dirty="0"/>
              <a:t>开发者的工具</a:t>
            </a:r>
            <a:endParaRPr lang="en-US" altLang="zh-CN" dirty="0"/>
          </a:p>
          <a:p>
            <a:r>
              <a:rPr lang="zh-CN" altLang="en-US" dirty="0"/>
              <a:t>需要测试自动化</a:t>
            </a:r>
            <a:endParaRPr lang="en-US" altLang="zh-CN" dirty="0"/>
          </a:p>
          <a:p>
            <a:r>
              <a:rPr lang="zh-CN" altLang="en-US" dirty="0"/>
              <a:t>不需要让客户看懂</a:t>
            </a:r>
            <a:endParaRPr lang="en-US" dirty="0"/>
          </a:p>
        </p:txBody>
      </p:sp>
    </p:spTree>
    <p:extLst>
      <p:ext uri="{BB962C8B-B14F-4D97-AF65-F5344CB8AC3E}">
        <p14:creationId xmlns:p14="http://schemas.microsoft.com/office/powerpoint/2010/main" val="3073884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CE606343-BADE-4565-AB89-E9EF7E253F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8">
            <a:extLst>
              <a:ext uri="{FF2B5EF4-FFF2-40B4-BE49-F238E27FC236}">
                <a16:creationId xmlns:a16="http://schemas.microsoft.com/office/drawing/2014/main" id="{39E183BD-2932-401F-8B53-E247764B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75DE565-8C18-0C40-8F13-1535A5E1E5AF}"/>
              </a:ext>
            </a:extLst>
          </p:cNvPr>
          <p:cNvPicPr>
            <a:picLocks noChangeAspect="1"/>
          </p:cNvPicPr>
          <p:nvPr/>
        </p:nvPicPr>
        <p:blipFill>
          <a:blip r:embed="rId2"/>
          <a:stretch>
            <a:fillRect/>
          </a:stretch>
        </p:blipFill>
        <p:spPr>
          <a:xfrm>
            <a:off x="1614881" y="796343"/>
            <a:ext cx="8962238" cy="5265315"/>
          </a:xfrm>
          <a:prstGeom prst="rect">
            <a:avLst/>
          </a:prstGeom>
        </p:spPr>
      </p:pic>
    </p:spTree>
    <p:extLst>
      <p:ext uri="{BB962C8B-B14F-4D97-AF65-F5344CB8AC3E}">
        <p14:creationId xmlns:p14="http://schemas.microsoft.com/office/powerpoint/2010/main" val="3322860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8AA66-E982-9447-B2B3-44E53DBF9411}"/>
              </a:ext>
            </a:extLst>
          </p:cNvPr>
          <p:cNvSpPr>
            <a:spLocks noGrp="1"/>
          </p:cNvSpPr>
          <p:nvPr>
            <p:ph type="title"/>
          </p:nvPr>
        </p:nvSpPr>
        <p:spPr/>
        <p:txBody>
          <a:bodyPr/>
          <a:lstStyle/>
          <a:p>
            <a:r>
              <a:rPr lang="zh-CN" altLang="en-US" dirty="0"/>
              <a:t>测试结构</a:t>
            </a:r>
            <a:endParaRPr lang="en-US" dirty="0"/>
          </a:p>
        </p:txBody>
      </p:sp>
      <p:sp>
        <p:nvSpPr>
          <p:cNvPr id="3" name="Content Placeholder 2">
            <a:extLst>
              <a:ext uri="{FF2B5EF4-FFF2-40B4-BE49-F238E27FC236}">
                <a16:creationId xmlns:a16="http://schemas.microsoft.com/office/drawing/2014/main" id="{8D3AA1ED-2514-4342-9AB8-F6AB6B87DE91}"/>
              </a:ext>
            </a:extLst>
          </p:cNvPr>
          <p:cNvSpPr>
            <a:spLocks noGrp="1"/>
          </p:cNvSpPr>
          <p:nvPr>
            <p:ph idx="1"/>
          </p:nvPr>
        </p:nvSpPr>
        <p:spPr/>
        <p:txBody>
          <a:bodyPr/>
          <a:lstStyle/>
          <a:p>
            <a:r>
              <a:rPr lang="zh-CN" altLang="en-US" dirty="0"/>
              <a:t>准备测试数据</a:t>
            </a:r>
            <a:endParaRPr lang="en-US" altLang="zh-CN" dirty="0"/>
          </a:p>
          <a:p>
            <a:r>
              <a:rPr lang="zh-CN" altLang="en-US" dirty="0"/>
              <a:t>调用被测方法</a:t>
            </a:r>
            <a:endParaRPr lang="en-US" altLang="zh-CN" dirty="0"/>
          </a:p>
          <a:p>
            <a:r>
              <a:rPr lang="zh-CN" altLang="en-US" dirty="0"/>
              <a:t>断言返回的是你期待的结果</a:t>
            </a:r>
            <a:endParaRPr lang="en-US" altLang="zh-CN" dirty="0"/>
          </a:p>
          <a:p>
            <a:endParaRPr lang="en-US" dirty="0"/>
          </a:p>
          <a:p>
            <a:pPr marL="0" indent="0">
              <a:buNone/>
            </a:pPr>
            <a:r>
              <a:rPr lang="zh-CN" altLang="en-US" dirty="0"/>
              <a:t>（不局限于单元测试）</a:t>
            </a:r>
            <a:endParaRPr lang="en-US" dirty="0"/>
          </a:p>
        </p:txBody>
      </p:sp>
    </p:spTree>
    <p:extLst>
      <p:ext uri="{BB962C8B-B14F-4D97-AF65-F5344CB8AC3E}">
        <p14:creationId xmlns:p14="http://schemas.microsoft.com/office/powerpoint/2010/main" val="2721603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6846E-07EA-0A44-A8B3-578EC99459B6}"/>
              </a:ext>
            </a:extLst>
          </p:cNvPr>
          <p:cNvSpPr>
            <a:spLocks noGrp="1"/>
          </p:cNvSpPr>
          <p:nvPr>
            <p:ph type="title"/>
          </p:nvPr>
        </p:nvSpPr>
        <p:spPr/>
        <p:txBody>
          <a:bodyPr/>
          <a:lstStyle/>
          <a:p>
            <a:r>
              <a:rPr lang="zh-CN" altLang="en-US" dirty="0"/>
              <a:t>测试运行器和测试框架</a:t>
            </a:r>
            <a:endParaRPr lang="en-US" dirty="0"/>
          </a:p>
        </p:txBody>
      </p:sp>
      <p:sp>
        <p:nvSpPr>
          <p:cNvPr id="3" name="Content Placeholder 2">
            <a:extLst>
              <a:ext uri="{FF2B5EF4-FFF2-40B4-BE49-F238E27FC236}">
                <a16:creationId xmlns:a16="http://schemas.microsoft.com/office/drawing/2014/main" id="{7F0A2CAE-93EA-E845-90DC-A51A21691554}"/>
              </a:ext>
            </a:extLst>
          </p:cNvPr>
          <p:cNvSpPr>
            <a:spLocks noGrp="1"/>
          </p:cNvSpPr>
          <p:nvPr>
            <p:ph idx="1"/>
          </p:nvPr>
        </p:nvSpPr>
        <p:spPr/>
        <p:txBody>
          <a:bodyPr/>
          <a:lstStyle/>
          <a:p>
            <a:r>
              <a:rPr lang="zh-CN" altLang="en-US" dirty="0"/>
              <a:t>测试运行器：</a:t>
            </a:r>
            <a:endParaRPr lang="en-US" altLang="zh-CN" dirty="0"/>
          </a:p>
          <a:p>
            <a:pPr lvl="1"/>
            <a:r>
              <a:rPr lang="zh-CN" altLang="en-US" dirty="0"/>
              <a:t>它只负责找出代码中所有的单元测试用例，然后打开浏览器并测试它们，最终获取测试结果。</a:t>
            </a:r>
            <a:endParaRPr lang="en-US" altLang="zh-CN" dirty="0"/>
          </a:p>
          <a:p>
            <a:pPr lvl="1"/>
            <a:r>
              <a:rPr lang="zh-CN" altLang="en-US" dirty="0"/>
              <a:t>它不关心那些测试到底是用什么语言编写的以及采用了什么框架，它仅仅运行这些测试。</a:t>
            </a:r>
            <a:endParaRPr lang="en-US" altLang="zh-CN" dirty="0"/>
          </a:p>
          <a:p>
            <a:pPr lvl="1"/>
            <a:r>
              <a:rPr lang="en-US" altLang="zh-CN" dirty="0"/>
              <a:t>Karma</a:t>
            </a:r>
          </a:p>
          <a:p>
            <a:r>
              <a:rPr lang="zh-CN" altLang="en-US" dirty="0"/>
              <a:t>测试框架：</a:t>
            </a:r>
            <a:endParaRPr lang="en-US" altLang="zh-CN" dirty="0"/>
          </a:p>
          <a:p>
            <a:pPr lvl="1"/>
            <a:r>
              <a:rPr lang="zh-CN" altLang="en-US" dirty="0"/>
              <a:t>定义了测试用例的语法和 </a:t>
            </a:r>
            <a:r>
              <a:rPr lang="en-US" altLang="zh-CN" dirty="0"/>
              <a:t>API</a:t>
            </a:r>
            <a:r>
              <a:rPr lang="zh-CN" altLang="en-US" dirty="0"/>
              <a:t>，以及如何为这些用例编写断言。</a:t>
            </a:r>
            <a:endParaRPr lang="en-US" altLang="zh-CN" dirty="0"/>
          </a:p>
          <a:p>
            <a:pPr lvl="1"/>
            <a:r>
              <a:rPr lang="en-US" altLang="zh-CN" dirty="0"/>
              <a:t>Jasmine, Mocha</a:t>
            </a:r>
          </a:p>
        </p:txBody>
      </p:sp>
    </p:spTree>
    <p:extLst>
      <p:ext uri="{BB962C8B-B14F-4D97-AF65-F5344CB8AC3E}">
        <p14:creationId xmlns:p14="http://schemas.microsoft.com/office/powerpoint/2010/main" val="81420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B589-E0A3-6C4F-9A7D-D34DE933E784}"/>
              </a:ext>
            </a:extLst>
          </p:cNvPr>
          <p:cNvSpPr>
            <a:spLocks noGrp="1"/>
          </p:cNvSpPr>
          <p:nvPr>
            <p:ph type="title"/>
          </p:nvPr>
        </p:nvSpPr>
        <p:spPr/>
        <p:txBody>
          <a:bodyPr/>
          <a:lstStyle/>
          <a:p>
            <a:r>
              <a:rPr lang="zh-CN" altLang="en-US" dirty="0"/>
              <a:t>著名项目的默认配套测试工具集</a:t>
            </a:r>
            <a:endParaRPr lang="en-US" dirty="0"/>
          </a:p>
        </p:txBody>
      </p:sp>
      <p:graphicFrame>
        <p:nvGraphicFramePr>
          <p:cNvPr id="4" name="Content Placeholder 3">
            <a:extLst>
              <a:ext uri="{FF2B5EF4-FFF2-40B4-BE49-F238E27FC236}">
                <a16:creationId xmlns:a16="http://schemas.microsoft.com/office/drawing/2014/main" id="{1193AA02-1091-F347-9286-64DC7E4E73D9}"/>
              </a:ext>
            </a:extLst>
          </p:cNvPr>
          <p:cNvGraphicFramePr>
            <a:graphicFrameLocks noGrp="1"/>
          </p:cNvGraphicFramePr>
          <p:nvPr>
            <p:ph idx="1"/>
            <p:extLst>
              <p:ext uri="{D42A27DB-BD31-4B8C-83A1-F6EECF244321}">
                <p14:modId xmlns:p14="http://schemas.microsoft.com/office/powerpoint/2010/main" val="2735234991"/>
              </p:ext>
            </p:extLst>
          </p:nvPr>
        </p:nvGraphicFramePr>
        <p:xfrm>
          <a:off x="1250950" y="2286000"/>
          <a:ext cx="9088805" cy="1854200"/>
        </p:xfrm>
        <a:graphic>
          <a:graphicData uri="http://schemas.openxmlformats.org/drawingml/2006/table">
            <a:tbl>
              <a:tblPr firstRow="1" bandRow="1">
                <a:tableStyleId>{5C22544A-7EE6-4342-B048-85BDC9FD1C3A}</a:tableStyleId>
              </a:tblPr>
              <a:tblGrid>
                <a:gridCol w="1817761">
                  <a:extLst>
                    <a:ext uri="{9D8B030D-6E8A-4147-A177-3AD203B41FA5}">
                      <a16:colId xmlns:a16="http://schemas.microsoft.com/office/drawing/2014/main" val="665883240"/>
                    </a:ext>
                  </a:extLst>
                </a:gridCol>
                <a:gridCol w="1817761">
                  <a:extLst>
                    <a:ext uri="{9D8B030D-6E8A-4147-A177-3AD203B41FA5}">
                      <a16:colId xmlns:a16="http://schemas.microsoft.com/office/drawing/2014/main" val="3307701559"/>
                    </a:ext>
                  </a:extLst>
                </a:gridCol>
                <a:gridCol w="1817761">
                  <a:extLst>
                    <a:ext uri="{9D8B030D-6E8A-4147-A177-3AD203B41FA5}">
                      <a16:colId xmlns:a16="http://schemas.microsoft.com/office/drawing/2014/main" val="2152260443"/>
                    </a:ext>
                  </a:extLst>
                </a:gridCol>
                <a:gridCol w="1817761">
                  <a:extLst>
                    <a:ext uri="{9D8B030D-6E8A-4147-A177-3AD203B41FA5}">
                      <a16:colId xmlns:a16="http://schemas.microsoft.com/office/drawing/2014/main" val="3309533411"/>
                    </a:ext>
                  </a:extLst>
                </a:gridCol>
                <a:gridCol w="1817761">
                  <a:extLst>
                    <a:ext uri="{9D8B030D-6E8A-4147-A177-3AD203B41FA5}">
                      <a16:colId xmlns:a16="http://schemas.microsoft.com/office/drawing/2014/main" val="1301681795"/>
                    </a:ext>
                  </a:extLst>
                </a:gridCol>
              </a:tblGrid>
              <a:tr h="370840">
                <a:tc>
                  <a:txBody>
                    <a:bodyPr/>
                    <a:lstStyle/>
                    <a:p>
                      <a:r>
                        <a:rPr lang="zh-CN" altLang="en-US" dirty="0"/>
                        <a:t>项目</a:t>
                      </a:r>
                      <a:endParaRPr lang="en-US" dirty="0"/>
                    </a:p>
                  </a:txBody>
                  <a:tcPr/>
                </a:tc>
                <a:tc>
                  <a:txBody>
                    <a:bodyPr/>
                    <a:lstStyle/>
                    <a:p>
                      <a:r>
                        <a:rPr lang="zh-CN" altLang="en-US" dirty="0"/>
                        <a:t>测试运行器</a:t>
                      </a:r>
                      <a:endParaRPr lang="en-US" dirty="0"/>
                    </a:p>
                  </a:txBody>
                  <a:tcPr/>
                </a:tc>
                <a:tc>
                  <a:txBody>
                    <a:bodyPr/>
                    <a:lstStyle/>
                    <a:p>
                      <a:r>
                        <a:rPr lang="zh-CN" altLang="en-US" dirty="0"/>
                        <a:t>测试框架</a:t>
                      </a:r>
                      <a:endParaRPr lang="en-US" dirty="0"/>
                    </a:p>
                  </a:txBody>
                  <a:tcPr/>
                </a:tc>
                <a:tc>
                  <a:txBody>
                    <a:bodyPr/>
                    <a:lstStyle/>
                    <a:p>
                      <a:r>
                        <a:rPr lang="zh-CN" altLang="en-US" dirty="0"/>
                        <a:t>断言库</a:t>
                      </a:r>
                      <a:endParaRPr lang="en-US" dirty="0"/>
                    </a:p>
                  </a:txBody>
                  <a:tcPr/>
                </a:tc>
                <a:tc>
                  <a:txBody>
                    <a:bodyPr/>
                    <a:lstStyle/>
                    <a:p>
                      <a:r>
                        <a:rPr lang="zh-CN" altLang="en-US" dirty="0"/>
                        <a:t>端到端测试工具</a:t>
                      </a:r>
                      <a:endParaRPr lang="en-US" dirty="0"/>
                    </a:p>
                  </a:txBody>
                  <a:tcPr/>
                </a:tc>
                <a:extLst>
                  <a:ext uri="{0D108BD9-81ED-4DB2-BD59-A6C34878D82A}">
                    <a16:rowId xmlns:a16="http://schemas.microsoft.com/office/drawing/2014/main" val="3793240376"/>
                  </a:ext>
                </a:extLst>
              </a:tr>
              <a:tr h="370840">
                <a:tc>
                  <a:txBody>
                    <a:bodyPr/>
                    <a:lstStyle/>
                    <a:p>
                      <a:r>
                        <a:rPr lang="en-US" dirty="0" err="1"/>
                        <a:t>eggjs</a:t>
                      </a:r>
                      <a:endParaRPr lang="en-US" dirty="0"/>
                    </a:p>
                  </a:txBody>
                  <a:tcPr/>
                </a:tc>
                <a:tc>
                  <a:txBody>
                    <a:bodyPr/>
                    <a:lstStyle/>
                    <a:p>
                      <a:r>
                        <a:rPr lang="en-US" dirty="0"/>
                        <a:t>Egg-bin</a:t>
                      </a:r>
                    </a:p>
                  </a:txBody>
                  <a:tcPr/>
                </a:tc>
                <a:tc>
                  <a:txBody>
                    <a:bodyPr/>
                    <a:lstStyle/>
                    <a:p>
                      <a:r>
                        <a:rPr lang="en-US" dirty="0"/>
                        <a:t>mocha</a:t>
                      </a:r>
                    </a:p>
                  </a:txBody>
                  <a:tcPr/>
                </a:tc>
                <a:tc>
                  <a:txBody>
                    <a:bodyPr/>
                    <a:lstStyle/>
                    <a:p>
                      <a:r>
                        <a:rPr lang="en-US" dirty="0"/>
                        <a:t>Power-assert</a:t>
                      </a:r>
                    </a:p>
                  </a:txBody>
                  <a:tcPr/>
                </a:tc>
                <a:tc>
                  <a:txBody>
                    <a:bodyPr/>
                    <a:lstStyle/>
                    <a:p>
                      <a:endParaRPr lang="en-US" dirty="0"/>
                    </a:p>
                  </a:txBody>
                  <a:tcPr/>
                </a:tc>
                <a:extLst>
                  <a:ext uri="{0D108BD9-81ED-4DB2-BD59-A6C34878D82A}">
                    <a16:rowId xmlns:a16="http://schemas.microsoft.com/office/drawing/2014/main" val="716590652"/>
                  </a:ext>
                </a:extLst>
              </a:tr>
              <a:tr h="370840">
                <a:tc>
                  <a:txBody>
                    <a:bodyPr/>
                    <a:lstStyle/>
                    <a:p>
                      <a:r>
                        <a:rPr lang="en-US" dirty="0"/>
                        <a:t>Angular </a:t>
                      </a:r>
                    </a:p>
                  </a:txBody>
                  <a:tcPr/>
                </a:tc>
                <a:tc>
                  <a:txBody>
                    <a:bodyPr/>
                    <a:lstStyle/>
                    <a:p>
                      <a:r>
                        <a:rPr lang="en-US" dirty="0"/>
                        <a:t>Karma</a:t>
                      </a:r>
                    </a:p>
                  </a:txBody>
                  <a:tcPr/>
                </a:tc>
                <a:tc>
                  <a:txBody>
                    <a:bodyPr/>
                    <a:lstStyle/>
                    <a:p>
                      <a:r>
                        <a:rPr lang="en-US" dirty="0"/>
                        <a:t>Jasmine</a:t>
                      </a:r>
                    </a:p>
                  </a:txBody>
                  <a:tcPr/>
                </a:tc>
                <a:tc>
                  <a:txBody>
                    <a:bodyPr/>
                    <a:lstStyle/>
                    <a:p>
                      <a:r>
                        <a:rPr lang="en-US" dirty="0"/>
                        <a:t>Jasmine</a:t>
                      </a:r>
                    </a:p>
                  </a:txBody>
                  <a:tcPr/>
                </a:tc>
                <a:tc>
                  <a:txBody>
                    <a:bodyPr/>
                    <a:lstStyle/>
                    <a:p>
                      <a:r>
                        <a:rPr lang="en-US" dirty="0"/>
                        <a:t>Protractor</a:t>
                      </a:r>
                    </a:p>
                  </a:txBody>
                  <a:tcPr/>
                </a:tc>
                <a:extLst>
                  <a:ext uri="{0D108BD9-81ED-4DB2-BD59-A6C34878D82A}">
                    <a16:rowId xmlns:a16="http://schemas.microsoft.com/office/drawing/2014/main" val="3849656405"/>
                  </a:ext>
                </a:extLst>
              </a:tr>
              <a:tr h="370840">
                <a:tc>
                  <a:txBody>
                    <a:bodyPr/>
                    <a:lstStyle/>
                    <a:p>
                      <a:r>
                        <a:rPr lang="en-US" dirty="0"/>
                        <a:t>React </a:t>
                      </a:r>
                      <a:r>
                        <a:rPr lang="en-US" dirty="0" err="1"/>
                        <a:t>js</a:t>
                      </a:r>
                      <a:endParaRPr lang="en-US" dirty="0"/>
                    </a:p>
                  </a:txBody>
                  <a:tcPr/>
                </a:tc>
                <a:tc>
                  <a:txBody>
                    <a:bodyPr/>
                    <a:lstStyle/>
                    <a:p>
                      <a:r>
                        <a:rPr lang="en-US" dirty="0"/>
                        <a:t>Jest</a:t>
                      </a:r>
                    </a:p>
                  </a:txBody>
                  <a:tcPr/>
                </a:tc>
                <a:tc>
                  <a:txBody>
                    <a:bodyPr/>
                    <a:lstStyle/>
                    <a:p>
                      <a:r>
                        <a:rPr lang="en-US" dirty="0"/>
                        <a:t>Jest</a:t>
                      </a:r>
                    </a:p>
                  </a:txBody>
                  <a:tcPr/>
                </a:tc>
                <a:tc>
                  <a:txBody>
                    <a:bodyPr/>
                    <a:lstStyle/>
                    <a:p>
                      <a:r>
                        <a:rPr lang="en-US" dirty="0"/>
                        <a:t>Jest</a:t>
                      </a:r>
                    </a:p>
                  </a:txBody>
                  <a:tcPr/>
                </a:tc>
                <a:tc>
                  <a:txBody>
                    <a:bodyPr/>
                    <a:lstStyle/>
                    <a:p>
                      <a:r>
                        <a:rPr lang="en-US" dirty="0"/>
                        <a:t>Jest</a:t>
                      </a:r>
                    </a:p>
                  </a:txBody>
                  <a:tcPr/>
                </a:tc>
                <a:extLst>
                  <a:ext uri="{0D108BD9-81ED-4DB2-BD59-A6C34878D82A}">
                    <a16:rowId xmlns:a16="http://schemas.microsoft.com/office/drawing/2014/main" val="3322032820"/>
                  </a:ext>
                </a:extLst>
              </a:tr>
              <a:tr h="370840">
                <a:tc>
                  <a:txBody>
                    <a:bodyPr/>
                    <a:lstStyle/>
                    <a:p>
                      <a:r>
                        <a:rPr lang="en-US" dirty="0"/>
                        <a:t>Uni-bare</a:t>
                      </a:r>
                    </a:p>
                  </a:txBody>
                  <a:tcPr/>
                </a:tc>
                <a:tc>
                  <a:txBody>
                    <a:bodyPr/>
                    <a:lstStyle/>
                    <a:p>
                      <a:r>
                        <a:rPr lang="en-US" dirty="0"/>
                        <a:t>Mocha</a:t>
                      </a:r>
                    </a:p>
                  </a:txBody>
                  <a:tcPr/>
                </a:tc>
                <a:tc>
                  <a:txBody>
                    <a:bodyPr/>
                    <a:lstStyle/>
                    <a:p>
                      <a:r>
                        <a:rPr lang="en-US" dirty="0"/>
                        <a:t>Mocha</a:t>
                      </a:r>
                    </a:p>
                  </a:txBody>
                  <a:tcPr/>
                </a:tc>
                <a:tc>
                  <a:txBody>
                    <a:bodyPr/>
                    <a:lstStyle/>
                    <a:p>
                      <a:r>
                        <a:rPr lang="en-US" dirty="0"/>
                        <a:t>Power-assert</a:t>
                      </a:r>
                    </a:p>
                  </a:txBody>
                  <a:tcPr/>
                </a:tc>
                <a:tc>
                  <a:txBody>
                    <a:bodyPr/>
                    <a:lstStyle/>
                    <a:p>
                      <a:endParaRPr lang="en-US" dirty="0"/>
                    </a:p>
                  </a:txBody>
                  <a:tcPr/>
                </a:tc>
                <a:extLst>
                  <a:ext uri="{0D108BD9-81ED-4DB2-BD59-A6C34878D82A}">
                    <a16:rowId xmlns:a16="http://schemas.microsoft.com/office/drawing/2014/main" val="2659725900"/>
                  </a:ext>
                </a:extLst>
              </a:tr>
            </a:tbl>
          </a:graphicData>
        </a:graphic>
      </p:graphicFrame>
    </p:spTree>
    <p:extLst>
      <p:ext uri="{BB962C8B-B14F-4D97-AF65-F5344CB8AC3E}">
        <p14:creationId xmlns:p14="http://schemas.microsoft.com/office/powerpoint/2010/main" val="3641350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5101E-DF74-C44D-9350-4E43FA4A910D}"/>
              </a:ext>
            </a:extLst>
          </p:cNvPr>
          <p:cNvSpPr>
            <a:spLocks noGrp="1"/>
          </p:cNvSpPr>
          <p:nvPr>
            <p:ph type="title"/>
          </p:nvPr>
        </p:nvSpPr>
        <p:spPr/>
        <p:txBody>
          <a:bodyPr/>
          <a:lstStyle/>
          <a:p>
            <a:r>
              <a:rPr lang="zh-CN" altLang="en-US" dirty="0"/>
              <a:t>遇到 </a:t>
            </a:r>
            <a:r>
              <a:rPr lang="en-US" altLang="zh-CN" dirty="0"/>
              <a:t>BUG</a:t>
            </a:r>
            <a:r>
              <a:rPr lang="zh-CN" altLang="en-US" dirty="0"/>
              <a:t> 怎么处理？</a:t>
            </a:r>
            <a:endParaRPr lang="en-US" dirty="0"/>
          </a:p>
        </p:txBody>
      </p:sp>
      <p:sp>
        <p:nvSpPr>
          <p:cNvPr id="3" name="Text Placeholder 2">
            <a:extLst>
              <a:ext uri="{FF2B5EF4-FFF2-40B4-BE49-F238E27FC236}">
                <a16:creationId xmlns:a16="http://schemas.microsoft.com/office/drawing/2014/main" id="{8B2CB978-9342-6948-A13A-B135D27F46C4}"/>
              </a:ext>
            </a:extLst>
          </p:cNvPr>
          <p:cNvSpPr>
            <a:spLocks noGrp="1"/>
          </p:cNvSpPr>
          <p:nvPr>
            <p:ph type="body" idx="1"/>
          </p:nvPr>
        </p:nvSpPr>
        <p:spPr/>
        <p:txBody>
          <a:bodyPr>
            <a:normAutofit fontScale="85000" lnSpcReduction="20000"/>
          </a:bodyPr>
          <a:lstStyle/>
          <a:p>
            <a:r>
              <a:rPr lang="zh-CN" altLang="en-US" dirty="0"/>
              <a:t>先不改代码，写一个测试用例重现这个 </a:t>
            </a:r>
            <a:r>
              <a:rPr lang="en-US" altLang="zh-CN" dirty="0"/>
              <a:t>BUG</a:t>
            </a:r>
          </a:p>
          <a:p>
            <a:r>
              <a:rPr lang="zh-CN" altLang="en-US" dirty="0"/>
              <a:t>应用 </a:t>
            </a:r>
            <a:r>
              <a:rPr lang="en-US" altLang="zh-CN" dirty="0"/>
              <a:t>TDD</a:t>
            </a:r>
            <a:r>
              <a:rPr lang="zh-CN" altLang="en-US" dirty="0"/>
              <a:t> 流程，写代码让这个测试用例通过</a:t>
            </a:r>
            <a:endParaRPr lang="en-US" altLang="zh-CN" dirty="0"/>
          </a:p>
          <a:p>
            <a:r>
              <a:rPr lang="zh-CN" altLang="en-US" dirty="0"/>
              <a:t>重构代码</a:t>
            </a:r>
            <a:endParaRPr lang="en-US" dirty="0"/>
          </a:p>
        </p:txBody>
      </p:sp>
    </p:spTree>
    <p:extLst>
      <p:ext uri="{BB962C8B-B14F-4D97-AF65-F5344CB8AC3E}">
        <p14:creationId xmlns:p14="http://schemas.microsoft.com/office/powerpoint/2010/main" val="1942892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1AC34-E0C1-D24D-A49D-E8402BAA7665}"/>
              </a:ext>
            </a:extLst>
          </p:cNvPr>
          <p:cNvSpPr>
            <a:spLocks noGrp="1"/>
          </p:cNvSpPr>
          <p:nvPr>
            <p:ph type="title"/>
          </p:nvPr>
        </p:nvSpPr>
        <p:spPr/>
        <p:txBody>
          <a:bodyPr/>
          <a:lstStyle/>
          <a:p>
            <a:r>
              <a:rPr lang="zh-CN" altLang="en-US" dirty="0"/>
              <a:t>如何修改遗留代码</a:t>
            </a:r>
            <a:endParaRPr lang="en-US" dirty="0"/>
          </a:p>
        </p:txBody>
      </p:sp>
      <p:sp>
        <p:nvSpPr>
          <p:cNvPr id="3" name="Content Placeholder 2">
            <a:extLst>
              <a:ext uri="{FF2B5EF4-FFF2-40B4-BE49-F238E27FC236}">
                <a16:creationId xmlns:a16="http://schemas.microsoft.com/office/drawing/2014/main" id="{5E3E5CA0-5C96-C048-9089-1D5F76C03A25}"/>
              </a:ext>
            </a:extLst>
          </p:cNvPr>
          <p:cNvSpPr>
            <a:spLocks noGrp="1"/>
          </p:cNvSpPr>
          <p:nvPr>
            <p:ph idx="1"/>
          </p:nvPr>
        </p:nvSpPr>
        <p:spPr/>
        <p:txBody>
          <a:bodyPr/>
          <a:lstStyle/>
          <a:p>
            <a:r>
              <a:rPr lang="zh-CN" altLang="en-US" dirty="0"/>
              <a:t>即使是最训练有素的开发团队，也不能保证始终编写出清晰高效的代码。</a:t>
            </a:r>
            <a:endParaRPr lang="en-US" altLang="zh-CN" dirty="0"/>
          </a:p>
          <a:p>
            <a:pPr lvl="1"/>
            <a:r>
              <a:rPr lang="zh-CN" altLang="en-US" dirty="0"/>
              <a:t>代码修改点</a:t>
            </a:r>
          </a:p>
          <a:p>
            <a:pPr lvl="1"/>
            <a:r>
              <a:rPr lang="zh-CN" altLang="en-US" dirty="0"/>
              <a:t>找到测试点</a:t>
            </a:r>
          </a:p>
          <a:p>
            <a:pPr lvl="1"/>
            <a:r>
              <a:rPr lang="zh-CN" altLang="en-US" dirty="0"/>
              <a:t>打破依赖</a:t>
            </a:r>
          </a:p>
          <a:p>
            <a:pPr lvl="1"/>
            <a:r>
              <a:rPr lang="zh-CN" altLang="en-US" dirty="0"/>
              <a:t>编写测试</a:t>
            </a:r>
          </a:p>
          <a:p>
            <a:pPr lvl="1"/>
            <a:r>
              <a:rPr lang="zh-CN" altLang="en-US" dirty="0"/>
              <a:t>修改并重构</a:t>
            </a:r>
            <a:endParaRPr lang="en-US" altLang="zh-CN" dirty="0"/>
          </a:p>
          <a:p>
            <a:pPr marL="457200" lvl="1" indent="0" algn="r">
              <a:buNone/>
            </a:pPr>
            <a:r>
              <a:rPr lang="en-US" altLang="zh-CN" dirty="0"/>
              <a:t>——————————</a:t>
            </a:r>
            <a:r>
              <a:rPr lang="zh-CN" altLang="en-US" dirty="0"/>
              <a:t> </a:t>
            </a:r>
            <a:r>
              <a:rPr lang="en-US" altLang="zh-CN" dirty="0"/>
              <a:t>《</a:t>
            </a:r>
            <a:r>
              <a:rPr lang="zh-CN" altLang="en-US" dirty="0"/>
              <a:t>修改代码的艺术</a:t>
            </a:r>
            <a:r>
              <a:rPr lang="en-US" altLang="zh-CN" dirty="0"/>
              <a:t>》</a:t>
            </a:r>
          </a:p>
          <a:p>
            <a:endParaRPr lang="zh-CN" altLang="en-US" dirty="0"/>
          </a:p>
        </p:txBody>
      </p:sp>
    </p:spTree>
    <p:extLst>
      <p:ext uri="{BB962C8B-B14F-4D97-AF65-F5344CB8AC3E}">
        <p14:creationId xmlns:p14="http://schemas.microsoft.com/office/powerpoint/2010/main" val="2309104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6" name="Freeform 6">
            <a:extLst>
              <a:ext uri="{FF2B5EF4-FFF2-40B4-BE49-F238E27FC236}">
                <a16:creationId xmlns:a16="http://schemas.microsoft.com/office/drawing/2014/main" id="{1DF61F47-37EC-408A-BDC8-E491FB5E5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7" name="Rectangle 9">
            <a:extLst>
              <a:ext uri="{FF2B5EF4-FFF2-40B4-BE49-F238E27FC236}">
                <a16:creationId xmlns:a16="http://schemas.microsoft.com/office/drawing/2014/main" id="{68157995-9098-42A2-8E36-8BA9015D7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 name="Rectangle 11">
            <a:extLst>
              <a:ext uri="{FF2B5EF4-FFF2-40B4-BE49-F238E27FC236}">
                <a16:creationId xmlns:a16="http://schemas.microsoft.com/office/drawing/2014/main" id="{C231BC10-541D-40A8-905F-581C4E22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B1B82F-B7F3-EF42-BB93-9938EDE56390}"/>
              </a:ext>
            </a:extLst>
          </p:cNvPr>
          <p:cNvSpPr>
            <a:spLocks noGrp="1"/>
          </p:cNvSpPr>
          <p:nvPr>
            <p:ph type="title"/>
          </p:nvPr>
        </p:nvSpPr>
        <p:spPr>
          <a:xfrm>
            <a:off x="1251678" y="382385"/>
            <a:ext cx="10178322" cy="1141615"/>
          </a:xfrm>
        </p:spPr>
        <p:txBody>
          <a:bodyPr vert="horz" lIns="91440" tIns="45720" rIns="91440" bIns="45720" rtlCol="0" anchor="b">
            <a:normAutofit/>
          </a:bodyPr>
          <a:lstStyle/>
          <a:p>
            <a:r>
              <a:rPr lang="zh-CN" altLang="en-US" sz="4000" dirty="0"/>
              <a:t>参考书籍、链接</a:t>
            </a:r>
            <a:endParaRPr lang="en-US" sz="4000" dirty="0"/>
          </a:p>
        </p:txBody>
      </p:sp>
      <p:sp>
        <p:nvSpPr>
          <p:cNvPr id="19" name="Freeform 6">
            <a:extLst>
              <a:ext uri="{FF2B5EF4-FFF2-40B4-BE49-F238E27FC236}">
                <a16:creationId xmlns:a16="http://schemas.microsoft.com/office/drawing/2014/main" id="{E828F4DB-8F33-43D9-8DA0-22527C16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sp>
      <p:sp>
        <p:nvSpPr>
          <p:cNvPr id="3" name="Vertical Text Placeholder 2">
            <a:extLst>
              <a:ext uri="{FF2B5EF4-FFF2-40B4-BE49-F238E27FC236}">
                <a16:creationId xmlns:a16="http://schemas.microsoft.com/office/drawing/2014/main" id="{EDD47824-3CE1-B047-A5F9-784E00C3CB03}"/>
              </a:ext>
            </a:extLst>
          </p:cNvPr>
          <p:cNvSpPr>
            <a:spLocks noGrp="1"/>
          </p:cNvSpPr>
          <p:nvPr>
            <p:ph type="body" orient="vert" idx="1"/>
          </p:nvPr>
        </p:nvSpPr>
        <p:spPr>
          <a:xfrm>
            <a:off x="1251678" y="1906385"/>
            <a:ext cx="7511659" cy="3973207"/>
          </a:xfrm>
        </p:spPr>
        <p:txBody>
          <a:bodyPr vert="horz" lIns="91440" tIns="45720" rIns="91440" bIns="45720" rtlCol="0">
            <a:normAutofit/>
          </a:bodyPr>
          <a:lstStyle/>
          <a:p>
            <a:r>
              <a:rPr lang="en-US" dirty="0">
                <a:hlinkClick r:id="rId2"/>
              </a:rPr>
              <a:t>https://insights.thoughtworks.cn/practical-test-pyramid/?from=groupmessage</a:t>
            </a:r>
            <a:endParaRPr lang="en-US" dirty="0"/>
          </a:p>
          <a:p>
            <a:r>
              <a:rPr lang="en-US" dirty="0">
                <a:hlinkClick r:id="rId3"/>
              </a:rPr>
              <a:t>https://en.wikipedia.org/wiki/Test-driven_development</a:t>
            </a:r>
            <a:endParaRPr lang="en-US" dirty="0"/>
          </a:p>
          <a:p>
            <a:r>
              <a:rPr lang="en-US" dirty="0">
                <a:hlinkClick r:id="rId4"/>
              </a:rPr>
              <a:t>https://eggjs.org/zh-cn/core/unittest.html</a:t>
            </a:r>
            <a:r>
              <a:rPr lang="en-US" dirty="0"/>
              <a:t> </a:t>
            </a:r>
          </a:p>
          <a:p>
            <a:r>
              <a:rPr lang="en-US" altLang="zh-CN" dirty="0"/>
              <a:t>《</a:t>
            </a:r>
            <a:r>
              <a:rPr lang="en-US" altLang="zh-CN" dirty="0" err="1"/>
              <a:t>AngularJs</a:t>
            </a:r>
            <a:r>
              <a:rPr lang="zh-CN" altLang="en-US" dirty="0"/>
              <a:t> 即学即用</a:t>
            </a:r>
            <a:r>
              <a:rPr lang="en-US" altLang="zh-CN" dirty="0"/>
              <a:t>》</a:t>
            </a:r>
          </a:p>
          <a:p>
            <a:r>
              <a:rPr lang="en-US" altLang="zh-CN" dirty="0">
                <a:hlinkClick r:id="rId5"/>
              </a:rPr>
              <a:t>https://growth.phodal.com/#%E6%B5%8B%E8%AF%95%E9%A9%B1%E5%8A%A8%E5%BC%80%E5%8F%91</a:t>
            </a:r>
            <a:r>
              <a:rPr lang="zh-CN" altLang="en-US"/>
              <a:t> </a:t>
            </a:r>
            <a:endParaRPr lang="en-US" altLang="zh-CN" dirty="0"/>
          </a:p>
          <a:p>
            <a:pPr marL="0" indent="0">
              <a:buNone/>
            </a:pPr>
            <a:endParaRPr lang="en-US" dirty="0"/>
          </a:p>
        </p:txBody>
      </p:sp>
    </p:spTree>
    <p:extLst>
      <p:ext uri="{BB962C8B-B14F-4D97-AF65-F5344CB8AC3E}">
        <p14:creationId xmlns:p14="http://schemas.microsoft.com/office/powerpoint/2010/main" val="209832274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8AFD6-DFC3-1D42-BB69-848E211C910E}"/>
              </a:ext>
            </a:extLst>
          </p:cNvPr>
          <p:cNvSpPr>
            <a:spLocks noGrp="1"/>
          </p:cNvSpPr>
          <p:nvPr>
            <p:ph type="ctrTitle"/>
          </p:nvPr>
        </p:nvSpPr>
        <p:spPr/>
        <p:txBody>
          <a:bodyPr/>
          <a:lstStyle/>
          <a:p>
            <a:r>
              <a:rPr lang="en-US" dirty="0"/>
              <a:t>*DD</a:t>
            </a:r>
          </a:p>
        </p:txBody>
      </p:sp>
      <p:sp>
        <p:nvSpPr>
          <p:cNvPr id="3" name="Subtitle 2">
            <a:extLst>
              <a:ext uri="{FF2B5EF4-FFF2-40B4-BE49-F238E27FC236}">
                <a16:creationId xmlns:a16="http://schemas.microsoft.com/office/drawing/2014/main" id="{2A663E12-160D-5C44-80F7-ECE47E4303D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75504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04B73-AD9B-2748-9FBE-FC94077FC003}"/>
              </a:ext>
            </a:extLst>
          </p:cNvPr>
          <p:cNvSpPr>
            <a:spLocks noGrp="1"/>
          </p:cNvSpPr>
          <p:nvPr>
            <p:ph type="ctrTitle"/>
          </p:nvPr>
        </p:nvSpPr>
        <p:spPr/>
        <p:txBody>
          <a:bodyPr/>
          <a:lstStyle/>
          <a:p>
            <a:r>
              <a:rPr lang="en-US" dirty="0"/>
              <a:t>ATDD</a:t>
            </a:r>
          </a:p>
        </p:txBody>
      </p:sp>
      <p:sp>
        <p:nvSpPr>
          <p:cNvPr id="3" name="Subtitle 2">
            <a:extLst>
              <a:ext uri="{FF2B5EF4-FFF2-40B4-BE49-F238E27FC236}">
                <a16:creationId xmlns:a16="http://schemas.microsoft.com/office/drawing/2014/main" id="{AB99E1BF-CB6E-514C-86D0-6384F85BD171}"/>
              </a:ext>
            </a:extLst>
          </p:cNvPr>
          <p:cNvSpPr>
            <a:spLocks noGrp="1"/>
          </p:cNvSpPr>
          <p:nvPr>
            <p:ph type="subTitle" idx="1"/>
          </p:nvPr>
        </p:nvSpPr>
        <p:spPr/>
        <p:txBody>
          <a:bodyPr>
            <a:normAutofit lnSpcReduction="10000"/>
          </a:bodyPr>
          <a:lstStyle/>
          <a:p>
            <a:r>
              <a:rPr lang="en-US" dirty="0"/>
              <a:t>Acceptance test-driven development</a:t>
            </a:r>
          </a:p>
          <a:p>
            <a:r>
              <a:rPr lang="zh-CN" altLang="en-US" dirty="0"/>
              <a:t>验收测试驱动开发</a:t>
            </a:r>
            <a:endParaRPr lang="en-US" dirty="0"/>
          </a:p>
        </p:txBody>
      </p:sp>
    </p:spTree>
    <p:extLst>
      <p:ext uri="{BB962C8B-B14F-4D97-AF65-F5344CB8AC3E}">
        <p14:creationId xmlns:p14="http://schemas.microsoft.com/office/powerpoint/2010/main" val="1664016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AF6EC-FE93-9941-B0BC-184972451F44}"/>
              </a:ext>
            </a:extLst>
          </p:cNvPr>
          <p:cNvSpPr>
            <a:spLocks noGrp="1"/>
          </p:cNvSpPr>
          <p:nvPr>
            <p:ph type="title"/>
          </p:nvPr>
        </p:nvSpPr>
        <p:spPr/>
        <p:txBody>
          <a:bodyPr/>
          <a:lstStyle/>
          <a:p>
            <a:r>
              <a:rPr lang="zh-CN" altLang="en-US" dirty="0"/>
              <a:t>确保需求被很好地定义了</a:t>
            </a:r>
            <a:endParaRPr lang="en-US" dirty="0"/>
          </a:p>
        </p:txBody>
      </p:sp>
      <p:sp>
        <p:nvSpPr>
          <p:cNvPr id="3" name="Text Placeholder 2">
            <a:extLst>
              <a:ext uri="{FF2B5EF4-FFF2-40B4-BE49-F238E27FC236}">
                <a16:creationId xmlns:a16="http://schemas.microsoft.com/office/drawing/2014/main" id="{4FC2CA7C-0242-5C4B-9C4F-39B64B953B35}"/>
              </a:ext>
            </a:extLst>
          </p:cNvPr>
          <p:cNvSpPr>
            <a:spLocks noGrp="1"/>
          </p:cNvSpPr>
          <p:nvPr>
            <p:ph type="body" idx="1"/>
          </p:nvPr>
        </p:nvSpPr>
        <p:spPr/>
        <p:txBody>
          <a:bodyPr>
            <a:normAutofit fontScale="55000" lnSpcReduction="20000"/>
          </a:bodyPr>
          <a:lstStyle/>
          <a:p>
            <a:r>
              <a:rPr lang="zh-CN" altLang="en-US" dirty="0"/>
              <a:t>客户、开发以及测试之间的沟通工具</a:t>
            </a:r>
            <a:endParaRPr lang="en-US" altLang="zh-CN" dirty="0"/>
          </a:p>
          <a:p>
            <a:r>
              <a:rPr lang="zh-CN" altLang="en-US" dirty="0"/>
              <a:t>测试需要能被客户看懂</a:t>
            </a:r>
            <a:endParaRPr lang="en-US" altLang="zh-CN" dirty="0"/>
          </a:p>
          <a:p>
            <a:r>
              <a:rPr lang="zh-CN" altLang="en-US" dirty="0"/>
              <a:t>尽管测试自动化对回归测试帮助很大，但是自动化在这里不是必需的</a:t>
            </a:r>
            <a:endParaRPr lang="en-US" altLang="zh-CN" dirty="0"/>
          </a:p>
          <a:p>
            <a:r>
              <a:rPr lang="zh-CN" altLang="en-US" dirty="0"/>
              <a:t>测试可以被复用在 </a:t>
            </a:r>
            <a:r>
              <a:rPr lang="en-US" altLang="zh-CN" dirty="0"/>
              <a:t>TDD</a:t>
            </a:r>
            <a:r>
              <a:rPr lang="zh-CN" altLang="en-US" dirty="0"/>
              <a:t> 中</a:t>
            </a:r>
            <a:endParaRPr lang="en-US" dirty="0"/>
          </a:p>
        </p:txBody>
      </p:sp>
    </p:spTree>
    <p:extLst>
      <p:ext uri="{BB962C8B-B14F-4D97-AF65-F5344CB8AC3E}">
        <p14:creationId xmlns:p14="http://schemas.microsoft.com/office/powerpoint/2010/main" val="1766198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7F53F-621C-0143-A767-3DBDA723C17E}"/>
              </a:ext>
            </a:extLst>
          </p:cNvPr>
          <p:cNvSpPr>
            <a:spLocks noGrp="1"/>
          </p:cNvSpPr>
          <p:nvPr>
            <p:ph type="ctrTitle"/>
          </p:nvPr>
        </p:nvSpPr>
        <p:spPr/>
        <p:txBody>
          <a:bodyPr/>
          <a:lstStyle/>
          <a:p>
            <a:r>
              <a:rPr lang="en-US" dirty="0"/>
              <a:t>BDD</a:t>
            </a:r>
          </a:p>
        </p:txBody>
      </p:sp>
      <p:sp>
        <p:nvSpPr>
          <p:cNvPr id="3" name="Subtitle 2">
            <a:extLst>
              <a:ext uri="{FF2B5EF4-FFF2-40B4-BE49-F238E27FC236}">
                <a16:creationId xmlns:a16="http://schemas.microsoft.com/office/drawing/2014/main" id="{65685DFF-CCA7-DE48-A8E5-4094CF1DC210}"/>
              </a:ext>
            </a:extLst>
          </p:cNvPr>
          <p:cNvSpPr>
            <a:spLocks noGrp="1"/>
          </p:cNvSpPr>
          <p:nvPr>
            <p:ph type="subTitle" idx="1"/>
          </p:nvPr>
        </p:nvSpPr>
        <p:spPr>
          <a:xfrm>
            <a:off x="1657979" y="5979196"/>
            <a:ext cx="8602440" cy="742279"/>
          </a:xfrm>
        </p:spPr>
        <p:txBody>
          <a:bodyPr>
            <a:normAutofit lnSpcReduction="10000"/>
          </a:bodyPr>
          <a:lstStyle/>
          <a:p>
            <a:r>
              <a:rPr lang="en-US" dirty="0"/>
              <a:t>Behavior-driven development </a:t>
            </a:r>
          </a:p>
          <a:p>
            <a:r>
              <a:rPr lang="zh-CN" altLang="en-US" dirty="0"/>
              <a:t>行为驱动开发</a:t>
            </a:r>
            <a:endParaRPr lang="en-US" dirty="0"/>
          </a:p>
        </p:txBody>
      </p:sp>
    </p:spTree>
    <p:extLst>
      <p:ext uri="{BB962C8B-B14F-4D97-AF65-F5344CB8AC3E}">
        <p14:creationId xmlns:p14="http://schemas.microsoft.com/office/powerpoint/2010/main" val="3677485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D7B59-FBF4-364A-B799-74B6451FD310}"/>
              </a:ext>
            </a:extLst>
          </p:cNvPr>
          <p:cNvSpPr>
            <a:spLocks noGrp="1"/>
          </p:cNvSpPr>
          <p:nvPr>
            <p:ph type="title"/>
          </p:nvPr>
        </p:nvSpPr>
        <p:spPr/>
        <p:txBody>
          <a:bodyPr>
            <a:normAutofit fontScale="90000"/>
          </a:bodyPr>
          <a:lstStyle/>
          <a:p>
            <a:r>
              <a:rPr lang="zh-CN" altLang="en-US" dirty="0"/>
              <a:t>先写测试，但是测试要描述行为，而不是描述代码的实现。</a:t>
            </a:r>
            <a:endParaRPr lang="en-US" dirty="0"/>
          </a:p>
        </p:txBody>
      </p:sp>
      <p:sp>
        <p:nvSpPr>
          <p:cNvPr id="3" name="Text Placeholder 2">
            <a:extLst>
              <a:ext uri="{FF2B5EF4-FFF2-40B4-BE49-F238E27FC236}">
                <a16:creationId xmlns:a16="http://schemas.microsoft.com/office/drawing/2014/main" id="{66AD7444-D4B4-5540-8AD5-D10A681A5594}"/>
              </a:ext>
            </a:extLst>
          </p:cNvPr>
          <p:cNvSpPr>
            <a:spLocks noGrp="1"/>
          </p:cNvSpPr>
          <p:nvPr>
            <p:ph type="body" idx="1"/>
          </p:nvPr>
        </p:nvSpPr>
        <p:spPr/>
        <p:txBody>
          <a:bodyPr>
            <a:normAutofit fontScale="85000" lnSpcReduction="20000"/>
          </a:bodyPr>
          <a:lstStyle/>
          <a:p>
            <a:r>
              <a:rPr lang="en-US" dirty="0"/>
              <a:t>Given</a:t>
            </a:r>
          </a:p>
          <a:p>
            <a:r>
              <a:rPr lang="en-US" dirty="0"/>
              <a:t>When</a:t>
            </a:r>
          </a:p>
          <a:p>
            <a:r>
              <a:rPr lang="en-US" dirty="0"/>
              <a:t>then</a:t>
            </a:r>
          </a:p>
        </p:txBody>
      </p:sp>
      <p:graphicFrame>
        <p:nvGraphicFramePr>
          <p:cNvPr id="4" name="Diagram 3">
            <a:extLst>
              <a:ext uri="{FF2B5EF4-FFF2-40B4-BE49-F238E27FC236}">
                <a16:creationId xmlns:a16="http://schemas.microsoft.com/office/drawing/2014/main" id="{6649FA26-F4DC-6044-8EC0-6547196A669A}"/>
              </a:ext>
            </a:extLst>
          </p:cNvPr>
          <p:cNvGraphicFramePr/>
          <p:nvPr>
            <p:extLst>
              <p:ext uri="{D42A27DB-BD31-4B8C-83A1-F6EECF244321}">
                <p14:modId xmlns:p14="http://schemas.microsoft.com/office/powerpoint/2010/main" val="2103276283"/>
              </p:ext>
            </p:extLst>
          </p:nvPr>
        </p:nvGraphicFramePr>
        <p:xfrm>
          <a:off x="8912888" y="4320791"/>
          <a:ext cx="2905158" cy="2396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8266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602E-CDF4-2E4F-843D-518AECD516D8}"/>
              </a:ext>
            </a:extLst>
          </p:cNvPr>
          <p:cNvSpPr>
            <a:spLocks noGrp="1"/>
          </p:cNvSpPr>
          <p:nvPr>
            <p:ph type="title"/>
          </p:nvPr>
        </p:nvSpPr>
        <p:spPr/>
        <p:txBody>
          <a:bodyPr>
            <a:normAutofit fontScale="90000"/>
          </a:bodyPr>
          <a:lstStyle/>
          <a:p>
            <a:r>
              <a:rPr lang="zh-CN" altLang="en-US" dirty="0"/>
              <a:t>活文档。允许非编程人员定义软件的行为，然后由编程人员翻译成自动化测试。</a:t>
            </a:r>
            <a:endParaRPr lang="en-US" dirty="0"/>
          </a:p>
        </p:txBody>
      </p:sp>
      <p:sp>
        <p:nvSpPr>
          <p:cNvPr id="3" name="Text Placeholder 2">
            <a:extLst>
              <a:ext uri="{FF2B5EF4-FFF2-40B4-BE49-F238E27FC236}">
                <a16:creationId xmlns:a16="http://schemas.microsoft.com/office/drawing/2014/main" id="{BD2B6D1D-B3EF-EA48-BB5F-43C18148D2F3}"/>
              </a:ext>
            </a:extLst>
          </p:cNvPr>
          <p:cNvSpPr>
            <a:spLocks noGrp="1"/>
          </p:cNvSpPr>
          <p:nvPr>
            <p:ph type="body" idx="1"/>
          </p:nvPr>
        </p:nvSpPr>
        <p:spPr/>
        <p:txBody>
          <a:bodyPr/>
          <a:lstStyle/>
          <a:p>
            <a:r>
              <a:rPr lang="en-US" dirty="0" err="1"/>
              <a:t>Mspec</a:t>
            </a:r>
            <a:endParaRPr lang="en-US" dirty="0"/>
          </a:p>
          <a:p>
            <a:r>
              <a:rPr lang="en-US" dirty="0" err="1"/>
              <a:t>specflow</a:t>
            </a:r>
            <a:endParaRPr lang="en-US" dirty="0"/>
          </a:p>
        </p:txBody>
      </p:sp>
    </p:spTree>
    <p:extLst>
      <p:ext uri="{BB962C8B-B14F-4D97-AF65-F5344CB8AC3E}">
        <p14:creationId xmlns:p14="http://schemas.microsoft.com/office/powerpoint/2010/main" val="771514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9A5A5-0E3C-644A-8089-4DD5482695EF}"/>
              </a:ext>
            </a:extLst>
          </p:cNvPr>
          <p:cNvSpPr>
            <a:spLocks noGrp="1"/>
          </p:cNvSpPr>
          <p:nvPr>
            <p:ph type="ctrTitle"/>
          </p:nvPr>
        </p:nvSpPr>
        <p:spPr/>
        <p:txBody>
          <a:bodyPr/>
          <a:lstStyle/>
          <a:p>
            <a:r>
              <a:rPr lang="en-US" dirty="0"/>
              <a:t>DDD</a:t>
            </a:r>
          </a:p>
        </p:txBody>
      </p:sp>
      <p:sp>
        <p:nvSpPr>
          <p:cNvPr id="3" name="Subtitle 2">
            <a:extLst>
              <a:ext uri="{FF2B5EF4-FFF2-40B4-BE49-F238E27FC236}">
                <a16:creationId xmlns:a16="http://schemas.microsoft.com/office/drawing/2014/main" id="{7DAFFC6A-9AB9-7148-B04B-C39F4361118E}"/>
              </a:ext>
            </a:extLst>
          </p:cNvPr>
          <p:cNvSpPr>
            <a:spLocks noGrp="1"/>
          </p:cNvSpPr>
          <p:nvPr>
            <p:ph type="subTitle" idx="1"/>
          </p:nvPr>
        </p:nvSpPr>
        <p:spPr/>
        <p:txBody>
          <a:bodyPr>
            <a:normAutofit lnSpcReduction="10000"/>
          </a:bodyPr>
          <a:lstStyle/>
          <a:p>
            <a:r>
              <a:rPr lang="en-US" dirty="0"/>
              <a:t>Domain driven design</a:t>
            </a:r>
          </a:p>
          <a:p>
            <a:r>
              <a:rPr lang="zh-CN" altLang="en-US" dirty="0"/>
              <a:t>领域驱动设计</a:t>
            </a:r>
            <a:endParaRPr lang="en-US" dirty="0"/>
          </a:p>
        </p:txBody>
      </p:sp>
    </p:spTree>
    <p:extLst>
      <p:ext uri="{BB962C8B-B14F-4D97-AF65-F5344CB8AC3E}">
        <p14:creationId xmlns:p14="http://schemas.microsoft.com/office/powerpoint/2010/main" val="1310114842"/>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otalTime>0</TotalTime>
  <Words>1355</Words>
  <Application>Microsoft Macintosh PowerPoint</Application>
  <PresentationFormat>Widescreen</PresentationFormat>
  <Paragraphs>153</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宋体</vt:lpstr>
      <vt:lpstr>华文中宋</vt:lpstr>
      <vt:lpstr>Arial</vt:lpstr>
      <vt:lpstr>Gill Sans MT</vt:lpstr>
      <vt:lpstr>Impact</vt:lpstr>
      <vt:lpstr>Badge</vt:lpstr>
      <vt:lpstr>TDD</vt:lpstr>
      <vt:lpstr>用来创建良好的代码单元（函数、类或者模块）并确保它们做了正确的操作。</vt:lpstr>
      <vt:lpstr>*DD</vt:lpstr>
      <vt:lpstr>ATDD</vt:lpstr>
      <vt:lpstr>确保需求被很好地定义了</vt:lpstr>
      <vt:lpstr>BDD</vt:lpstr>
      <vt:lpstr>先写测试，但是测试要描述行为，而不是描述代码的实现。</vt:lpstr>
      <vt:lpstr>活文档。允许非编程人员定义软件的行为，然后由编程人员翻译成自动化测试。</vt:lpstr>
      <vt:lpstr>DDD</vt:lpstr>
      <vt:lpstr>将商业领域概念映射成软件构件</vt:lpstr>
      <vt:lpstr>关于测试</vt:lpstr>
      <vt:lpstr>它们怎么说？</vt:lpstr>
      <vt:lpstr>单元测试</vt:lpstr>
      <vt:lpstr>单元测试的好处</vt:lpstr>
      <vt:lpstr>集成测试</vt:lpstr>
      <vt:lpstr>场景测试</vt:lpstr>
      <vt:lpstr>测试的运行时机</vt:lpstr>
      <vt:lpstr>测试驱动开发</vt:lpstr>
      <vt:lpstr>TDD 生命周期</vt:lpstr>
      <vt:lpstr>PowerPoint Presentation</vt:lpstr>
      <vt:lpstr>测试结构</vt:lpstr>
      <vt:lpstr>测试运行器和测试框架</vt:lpstr>
      <vt:lpstr>著名项目的默认配套测试工具集</vt:lpstr>
      <vt:lpstr>遇到 BUG 怎么处理？</vt:lpstr>
      <vt:lpstr>如何修改遗留代码</vt:lpstr>
      <vt:lpstr>参考书籍、链接</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TDD</dc:title>
  <dc:creator>Jie Tian</dc:creator>
  <cp:lastModifiedBy>Jie Tian</cp:lastModifiedBy>
  <cp:revision>2</cp:revision>
  <dcterms:created xsi:type="dcterms:W3CDTF">2018-11-14T12:17:44Z</dcterms:created>
  <dcterms:modified xsi:type="dcterms:W3CDTF">2018-11-14T12:18:11Z</dcterms:modified>
</cp:coreProperties>
</file>